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83" r:id="rId3"/>
    <p:sldId id="264" r:id="rId4"/>
    <p:sldId id="266" r:id="rId5"/>
    <p:sldId id="278" r:id="rId6"/>
    <p:sldId id="279" r:id="rId7"/>
    <p:sldId id="273" r:id="rId8"/>
    <p:sldId id="280" r:id="rId9"/>
    <p:sldId id="284" r:id="rId10"/>
    <p:sldId id="269" r:id="rId11"/>
    <p:sldId id="274" r:id="rId12"/>
    <p:sldId id="28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BA7F"/>
    <a:srgbClr val="3396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46" autoAdjust="0"/>
    <p:restoredTop sz="79157" autoAdjust="0"/>
  </p:normalViewPr>
  <p:slideViewPr>
    <p:cSldViewPr>
      <p:cViewPr varScale="1">
        <p:scale>
          <a:sx n="75" d="100"/>
          <a:sy n="75" d="100"/>
        </p:scale>
        <p:origin x="-108" y="-120"/>
      </p:cViewPr>
      <p:guideLst>
        <p:guide orient="horz" pos="2160"/>
        <p:guide pos="2880"/>
      </p:guideLst>
    </p:cSldViewPr>
  </p:slideViewPr>
  <p:outlineViewPr>
    <p:cViewPr>
      <p:scale>
        <a:sx n="33" d="100"/>
        <a:sy n="33" d="100"/>
      </p:scale>
      <p:origin x="0" y="20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2FF74-8739-4187-A74F-D1D859717DD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FB603C32-957B-4030-9AC4-A5F1E4E257D3}">
      <dgm:prSet phldrT="[Text]"/>
      <dgm:spPr>
        <a:solidFill>
          <a:schemeClr val="accent6">
            <a:lumMod val="75000"/>
          </a:schemeClr>
        </a:solidFill>
      </dgm:spPr>
      <dgm:t>
        <a:bodyPr/>
        <a:lstStyle/>
        <a:p>
          <a:r>
            <a:rPr lang="en-GB" dirty="0" smtClean="0"/>
            <a:t>On Demand</a:t>
          </a:r>
          <a:endParaRPr lang="en-GB" dirty="0"/>
        </a:p>
      </dgm:t>
    </dgm:pt>
    <dgm:pt modelId="{BC68F557-5D3F-47B5-95E0-BBAB5EFF7309}" type="parTrans" cxnId="{4100BB97-E66D-46A2-BC0E-67BEE58CE428}">
      <dgm:prSet/>
      <dgm:spPr/>
      <dgm:t>
        <a:bodyPr/>
        <a:lstStyle/>
        <a:p>
          <a:endParaRPr lang="en-GB"/>
        </a:p>
      </dgm:t>
    </dgm:pt>
    <dgm:pt modelId="{39341F0F-DBE4-48FD-85C6-CB43A629DC4D}" type="sibTrans" cxnId="{4100BB97-E66D-46A2-BC0E-67BEE58CE428}">
      <dgm:prSet/>
      <dgm:spPr/>
      <dgm:t>
        <a:bodyPr/>
        <a:lstStyle/>
        <a:p>
          <a:endParaRPr lang="en-GB"/>
        </a:p>
      </dgm:t>
    </dgm:pt>
    <dgm:pt modelId="{F68BFF7B-2C2E-4F7F-ADC5-E5940AB32B24}">
      <dgm:prSet phldrT="[Text]"/>
      <dgm:spPr>
        <a:solidFill>
          <a:schemeClr val="accent6">
            <a:lumMod val="75000"/>
          </a:schemeClr>
        </a:solidFill>
      </dgm:spPr>
      <dgm:t>
        <a:bodyPr/>
        <a:lstStyle/>
        <a:p>
          <a:r>
            <a:rPr lang="en-GB" dirty="0" smtClean="0"/>
            <a:t>On Schedule</a:t>
          </a:r>
          <a:endParaRPr lang="en-GB" dirty="0"/>
        </a:p>
      </dgm:t>
    </dgm:pt>
    <dgm:pt modelId="{FF5000CC-F7FB-42EC-A965-1141ABD7E5C2}" type="parTrans" cxnId="{D78A4846-6DB8-472D-B028-08A4F96726CF}">
      <dgm:prSet/>
      <dgm:spPr/>
      <dgm:t>
        <a:bodyPr/>
        <a:lstStyle/>
        <a:p>
          <a:endParaRPr lang="en-GB"/>
        </a:p>
      </dgm:t>
    </dgm:pt>
    <dgm:pt modelId="{DE2BCC99-5CBA-4268-96E9-A6A247570D57}" type="sibTrans" cxnId="{D78A4846-6DB8-472D-B028-08A4F96726CF}">
      <dgm:prSet/>
      <dgm:spPr/>
      <dgm:t>
        <a:bodyPr/>
        <a:lstStyle/>
        <a:p>
          <a:endParaRPr lang="en-GB"/>
        </a:p>
      </dgm:t>
    </dgm:pt>
    <dgm:pt modelId="{9225184D-FBBB-449C-A13E-43D7064FDC1D}">
      <dgm:prSet phldrT="[Text]"/>
      <dgm:spPr>
        <a:solidFill>
          <a:schemeClr val="accent6">
            <a:lumMod val="75000"/>
          </a:schemeClr>
        </a:solidFill>
      </dgm:spPr>
      <dgm:t>
        <a:bodyPr/>
        <a:lstStyle/>
        <a:p>
          <a:r>
            <a:rPr lang="en-GB" dirty="0" smtClean="0"/>
            <a:t>On Change – Log Only</a:t>
          </a:r>
          <a:endParaRPr lang="en-GB" dirty="0"/>
        </a:p>
      </dgm:t>
    </dgm:pt>
    <dgm:pt modelId="{8FC121A6-8A76-4280-B64C-FF598EDD2260}" type="parTrans" cxnId="{C9BEEE33-4AE7-40E3-B1A3-4410C73D4034}">
      <dgm:prSet/>
      <dgm:spPr/>
      <dgm:t>
        <a:bodyPr/>
        <a:lstStyle/>
        <a:p>
          <a:endParaRPr lang="en-GB"/>
        </a:p>
      </dgm:t>
    </dgm:pt>
    <dgm:pt modelId="{F1EAA83F-7A74-409F-8EEB-D9D6A95E6466}" type="sibTrans" cxnId="{C9BEEE33-4AE7-40E3-B1A3-4410C73D4034}">
      <dgm:prSet/>
      <dgm:spPr/>
      <dgm:t>
        <a:bodyPr/>
        <a:lstStyle/>
        <a:p>
          <a:endParaRPr lang="en-GB"/>
        </a:p>
      </dgm:t>
    </dgm:pt>
    <dgm:pt modelId="{130D017F-27D9-4046-9488-A545B157D1A2}">
      <dgm:prSet phldrT="[Text]"/>
      <dgm:spPr>
        <a:solidFill>
          <a:schemeClr val="accent6">
            <a:lumMod val="75000"/>
          </a:schemeClr>
        </a:solidFill>
      </dgm:spPr>
      <dgm:t>
        <a:bodyPr/>
        <a:lstStyle/>
        <a:p>
          <a:r>
            <a:rPr lang="en-GB" dirty="0" smtClean="0"/>
            <a:t>On Change – Prevent</a:t>
          </a:r>
          <a:endParaRPr lang="en-GB" dirty="0"/>
        </a:p>
      </dgm:t>
    </dgm:pt>
    <dgm:pt modelId="{7BA4B671-D0C1-4EEC-8DEE-EEF2AE01E1E3}" type="parTrans" cxnId="{A0A253A1-614D-4D47-A34A-45D21C59BF40}">
      <dgm:prSet/>
      <dgm:spPr/>
      <dgm:t>
        <a:bodyPr/>
        <a:lstStyle/>
        <a:p>
          <a:endParaRPr lang="en-GB"/>
        </a:p>
      </dgm:t>
    </dgm:pt>
    <dgm:pt modelId="{0222A958-A1EA-46F1-8836-1ED57761BC9A}" type="sibTrans" cxnId="{A0A253A1-614D-4D47-A34A-45D21C59BF40}">
      <dgm:prSet/>
      <dgm:spPr/>
      <dgm:t>
        <a:bodyPr/>
        <a:lstStyle/>
        <a:p>
          <a:endParaRPr lang="en-GB"/>
        </a:p>
      </dgm:t>
    </dgm:pt>
    <dgm:pt modelId="{045C825E-3D78-453B-8468-76872FB2B96E}" type="pres">
      <dgm:prSet presAssocID="{4E92FF74-8739-4187-A74F-D1D859717DDE}" presName="Name0" presStyleCnt="0">
        <dgm:presLayoutVars>
          <dgm:chMax val="7"/>
          <dgm:resizeHandles val="exact"/>
        </dgm:presLayoutVars>
      </dgm:prSet>
      <dgm:spPr/>
      <dgm:t>
        <a:bodyPr/>
        <a:lstStyle/>
        <a:p>
          <a:endParaRPr lang="en-GB"/>
        </a:p>
      </dgm:t>
    </dgm:pt>
    <dgm:pt modelId="{A93772DF-AAE4-4B82-9FBA-817E64E26487}" type="pres">
      <dgm:prSet presAssocID="{4E92FF74-8739-4187-A74F-D1D859717DDE}" presName="comp1" presStyleCnt="0"/>
      <dgm:spPr/>
    </dgm:pt>
    <dgm:pt modelId="{2F3DF6DF-A255-4AC6-A1AC-2EF9213978C4}" type="pres">
      <dgm:prSet presAssocID="{4E92FF74-8739-4187-A74F-D1D859717DDE}" presName="circle1" presStyleLbl="node1" presStyleIdx="0" presStyleCnt="4"/>
      <dgm:spPr/>
      <dgm:t>
        <a:bodyPr/>
        <a:lstStyle/>
        <a:p>
          <a:endParaRPr lang="en-GB"/>
        </a:p>
      </dgm:t>
    </dgm:pt>
    <dgm:pt modelId="{BE0E9EF1-D051-4BCB-BF18-2C742452403A}" type="pres">
      <dgm:prSet presAssocID="{4E92FF74-8739-4187-A74F-D1D859717DDE}" presName="c1text" presStyleLbl="node1" presStyleIdx="0" presStyleCnt="4">
        <dgm:presLayoutVars>
          <dgm:bulletEnabled val="1"/>
        </dgm:presLayoutVars>
      </dgm:prSet>
      <dgm:spPr/>
      <dgm:t>
        <a:bodyPr/>
        <a:lstStyle/>
        <a:p>
          <a:endParaRPr lang="en-GB"/>
        </a:p>
      </dgm:t>
    </dgm:pt>
    <dgm:pt modelId="{6EB39668-4338-4E9F-99D1-F53E2202B08D}" type="pres">
      <dgm:prSet presAssocID="{4E92FF74-8739-4187-A74F-D1D859717DDE}" presName="comp2" presStyleCnt="0"/>
      <dgm:spPr/>
    </dgm:pt>
    <dgm:pt modelId="{2E6557E1-6525-4207-AEA7-4A7C8D506F28}" type="pres">
      <dgm:prSet presAssocID="{4E92FF74-8739-4187-A74F-D1D859717DDE}" presName="circle2" presStyleLbl="node1" presStyleIdx="1" presStyleCnt="4"/>
      <dgm:spPr/>
      <dgm:t>
        <a:bodyPr/>
        <a:lstStyle/>
        <a:p>
          <a:endParaRPr lang="en-GB"/>
        </a:p>
      </dgm:t>
    </dgm:pt>
    <dgm:pt modelId="{01FAECD9-14BE-49B1-A406-6E79BFCF1969}" type="pres">
      <dgm:prSet presAssocID="{4E92FF74-8739-4187-A74F-D1D859717DDE}" presName="c2text" presStyleLbl="node1" presStyleIdx="1" presStyleCnt="4">
        <dgm:presLayoutVars>
          <dgm:bulletEnabled val="1"/>
        </dgm:presLayoutVars>
      </dgm:prSet>
      <dgm:spPr/>
      <dgm:t>
        <a:bodyPr/>
        <a:lstStyle/>
        <a:p>
          <a:endParaRPr lang="en-GB"/>
        </a:p>
      </dgm:t>
    </dgm:pt>
    <dgm:pt modelId="{4383377E-15F1-4159-AFA0-D313D4F669E1}" type="pres">
      <dgm:prSet presAssocID="{4E92FF74-8739-4187-A74F-D1D859717DDE}" presName="comp3" presStyleCnt="0"/>
      <dgm:spPr/>
    </dgm:pt>
    <dgm:pt modelId="{B587A8F7-F531-4325-AF62-F07523423D5E}" type="pres">
      <dgm:prSet presAssocID="{4E92FF74-8739-4187-A74F-D1D859717DDE}" presName="circle3" presStyleLbl="node1" presStyleIdx="2" presStyleCnt="4"/>
      <dgm:spPr/>
      <dgm:t>
        <a:bodyPr/>
        <a:lstStyle/>
        <a:p>
          <a:endParaRPr lang="en-GB"/>
        </a:p>
      </dgm:t>
    </dgm:pt>
    <dgm:pt modelId="{6A5AFD3E-4A93-424B-9FFD-ED189C4F32FA}" type="pres">
      <dgm:prSet presAssocID="{4E92FF74-8739-4187-A74F-D1D859717DDE}" presName="c3text" presStyleLbl="node1" presStyleIdx="2" presStyleCnt="4">
        <dgm:presLayoutVars>
          <dgm:bulletEnabled val="1"/>
        </dgm:presLayoutVars>
      </dgm:prSet>
      <dgm:spPr/>
      <dgm:t>
        <a:bodyPr/>
        <a:lstStyle/>
        <a:p>
          <a:endParaRPr lang="en-GB"/>
        </a:p>
      </dgm:t>
    </dgm:pt>
    <dgm:pt modelId="{F7B153FD-0AD8-4C00-AF99-271A026AA717}" type="pres">
      <dgm:prSet presAssocID="{4E92FF74-8739-4187-A74F-D1D859717DDE}" presName="comp4" presStyleCnt="0"/>
      <dgm:spPr/>
    </dgm:pt>
    <dgm:pt modelId="{2AA4F23C-AD59-46B9-AB65-91BEB0B44868}" type="pres">
      <dgm:prSet presAssocID="{4E92FF74-8739-4187-A74F-D1D859717DDE}" presName="circle4" presStyleLbl="node1" presStyleIdx="3" presStyleCnt="4"/>
      <dgm:spPr/>
      <dgm:t>
        <a:bodyPr/>
        <a:lstStyle/>
        <a:p>
          <a:endParaRPr lang="en-GB"/>
        </a:p>
      </dgm:t>
    </dgm:pt>
    <dgm:pt modelId="{C52DA249-3A2F-411A-BA38-EE8183BA7E32}" type="pres">
      <dgm:prSet presAssocID="{4E92FF74-8739-4187-A74F-D1D859717DDE}" presName="c4text" presStyleLbl="node1" presStyleIdx="3" presStyleCnt="4">
        <dgm:presLayoutVars>
          <dgm:bulletEnabled val="1"/>
        </dgm:presLayoutVars>
      </dgm:prSet>
      <dgm:spPr/>
      <dgm:t>
        <a:bodyPr/>
        <a:lstStyle/>
        <a:p>
          <a:endParaRPr lang="en-GB"/>
        </a:p>
      </dgm:t>
    </dgm:pt>
  </dgm:ptLst>
  <dgm:cxnLst>
    <dgm:cxn modelId="{A0A253A1-614D-4D47-A34A-45D21C59BF40}" srcId="{4E92FF74-8739-4187-A74F-D1D859717DDE}" destId="{130D017F-27D9-4046-9488-A545B157D1A2}" srcOrd="3" destOrd="0" parTransId="{7BA4B671-D0C1-4EEC-8DEE-EEF2AE01E1E3}" sibTransId="{0222A958-A1EA-46F1-8836-1ED57761BC9A}"/>
    <dgm:cxn modelId="{EC91B5B2-050D-4DF9-8EA9-97C77BDCD96C}" type="presOf" srcId="{130D017F-27D9-4046-9488-A545B157D1A2}" destId="{C52DA249-3A2F-411A-BA38-EE8183BA7E32}" srcOrd="1" destOrd="0" presId="urn:microsoft.com/office/officeart/2005/8/layout/venn2"/>
    <dgm:cxn modelId="{0D01585E-E2F8-4B21-8375-2DDA4A648A8F}" type="presOf" srcId="{FB603C32-957B-4030-9AC4-A5F1E4E257D3}" destId="{BE0E9EF1-D051-4BCB-BF18-2C742452403A}" srcOrd="1" destOrd="0" presId="urn:microsoft.com/office/officeart/2005/8/layout/venn2"/>
    <dgm:cxn modelId="{4100BB97-E66D-46A2-BC0E-67BEE58CE428}" srcId="{4E92FF74-8739-4187-A74F-D1D859717DDE}" destId="{FB603C32-957B-4030-9AC4-A5F1E4E257D3}" srcOrd="0" destOrd="0" parTransId="{BC68F557-5D3F-47B5-95E0-BBAB5EFF7309}" sibTransId="{39341F0F-DBE4-48FD-85C6-CB43A629DC4D}"/>
    <dgm:cxn modelId="{BDD76CEB-22C4-4CE3-AC80-08369D297659}" type="presOf" srcId="{9225184D-FBBB-449C-A13E-43D7064FDC1D}" destId="{B587A8F7-F531-4325-AF62-F07523423D5E}" srcOrd="0" destOrd="0" presId="urn:microsoft.com/office/officeart/2005/8/layout/venn2"/>
    <dgm:cxn modelId="{EBD96804-0D60-4EBC-B78E-57C71119A9E3}" type="presOf" srcId="{130D017F-27D9-4046-9488-A545B157D1A2}" destId="{2AA4F23C-AD59-46B9-AB65-91BEB0B44868}" srcOrd="0" destOrd="0" presId="urn:microsoft.com/office/officeart/2005/8/layout/venn2"/>
    <dgm:cxn modelId="{C9BEEE33-4AE7-40E3-B1A3-4410C73D4034}" srcId="{4E92FF74-8739-4187-A74F-D1D859717DDE}" destId="{9225184D-FBBB-449C-A13E-43D7064FDC1D}" srcOrd="2" destOrd="0" parTransId="{8FC121A6-8A76-4280-B64C-FF598EDD2260}" sibTransId="{F1EAA83F-7A74-409F-8EEB-D9D6A95E6466}"/>
    <dgm:cxn modelId="{7C97E924-D369-4148-81A6-E935EF04DA8B}" type="presOf" srcId="{F68BFF7B-2C2E-4F7F-ADC5-E5940AB32B24}" destId="{2E6557E1-6525-4207-AEA7-4A7C8D506F28}" srcOrd="0" destOrd="0" presId="urn:microsoft.com/office/officeart/2005/8/layout/venn2"/>
    <dgm:cxn modelId="{D282F396-6F89-40C9-A763-80D472222531}" type="presOf" srcId="{FB603C32-957B-4030-9AC4-A5F1E4E257D3}" destId="{2F3DF6DF-A255-4AC6-A1AC-2EF9213978C4}" srcOrd="0" destOrd="0" presId="urn:microsoft.com/office/officeart/2005/8/layout/venn2"/>
    <dgm:cxn modelId="{0C5D7360-4879-4A15-9688-B6AB9E02F519}" type="presOf" srcId="{9225184D-FBBB-449C-A13E-43D7064FDC1D}" destId="{6A5AFD3E-4A93-424B-9FFD-ED189C4F32FA}" srcOrd="1" destOrd="0" presId="urn:microsoft.com/office/officeart/2005/8/layout/venn2"/>
    <dgm:cxn modelId="{312581CD-E7E1-4CCC-B6CC-860F7CD8F6DE}" type="presOf" srcId="{4E92FF74-8739-4187-A74F-D1D859717DDE}" destId="{045C825E-3D78-453B-8468-76872FB2B96E}" srcOrd="0" destOrd="0" presId="urn:microsoft.com/office/officeart/2005/8/layout/venn2"/>
    <dgm:cxn modelId="{D78A4846-6DB8-472D-B028-08A4F96726CF}" srcId="{4E92FF74-8739-4187-A74F-D1D859717DDE}" destId="{F68BFF7B-2C2E-4F7F-ADC5-E5940AB32B24}" srcOrd="1" destOrd="0" parTransId="{FF5000CC-F7FB-42EC-A965-1141ABD7E5C2}" sibTransId="{DE2BCC99-5CBA-4268-96E9-A6A247570D57}"/>
    <dgm:cxn modelId="{BEFA6F52-7BC0-487B-BDAC-E7A2B892FDDB}" type="presOf" srcId="{F68BFF7B-2C2E-4F7F-ADC5-E5940AB32B24}" destId="{01FAECD9-14BE-49B1-A406-6E79BFCF1969}" srcOrd="1" destOrd="0" presId="urn:microsoft.com/office/officeart/2005/8/layout/venn2"/>
    <dgm:cxn modelId="{3BEBD301-22A9-4FC3-A146-C8B16795B9A1}" type="presParOf" srcId="{045C825E-3D78-453B-8468-76872FB2B96E}" destId="{A93772DF-AAE4-4B82-9FBA-817E64E26487}" srcOrd="0" destOrd="0" presId="urn:microsoft.com/office/officeart/2005/8/layout/venn2"/>
    <dgm:cxn modelId="{36F81BCE-2A38-4889-81F4-14C3587C07B0}" type="presParOf" srcId="{A93772DF-AAE4-4B82-9FBA-817E64E26487}" destId="{2F3DF6DF-A255-4AC6-A1AC-2EF9213978C4}" srcOrd="0" destOrd="0" presId="urn:microsoft.com/office/officeart/2005/8/layout/venn2"/>
    <dgm:cxn modelId="{46DB0984-2C0D-4756-BCC6-EA9B21DEB4F9}" type="presParOf" srcId="{A93772DF-AAE4-4B82-9FBA-817E64E26487}" destId="{BE0E9EF1-D051-4BCB-BF18-2C742452403A}" srcOrd="1" destOrd="0" presId="urn:microsoft.com/office/officeart/2005/8/layout/venn2"/>
    <dgm:cxn modelId="{66DE4EEA-BC54-48CB-BA52-E980652416D9}" type="presParOf" srcId="{045C825E-3D78-453B-8468-76872FB2B96E}" destId="{6EB39668-4338-4E9F-99D1-F53E2202B08D}" srcOrd="1" destOrd="0" presId="urn:microsoft.com/office/officeart/2005/8/layout/venn2"/>
    <dgm:cxn modelId="{2057186B-52BB-42EF-A782-AF07DC3EB0C4}" type="presParOf" srcId="{6EB39668-4338-4E9F-99D1-F53E2202B08D}" destId="{2E6557E1-6525-4207-AEA7-4A7C8D506F28}" srcOrd="0" destOrd="0" presId="urn:microsoft.com/office/officeart/2005/8/layout/venn2"/>
    <dgm:cxn modelId="{546EEC3B-E9FC-4DA4-8382-1E275BAF6059}" type="presParOf" srcId="{6EB39668-4338-4E9F-99D1-F53E2202B08D}" destId="{01FAECD9-14BE-49B1-A406-6E79BFCF1969}" srcOrd="1" destOrd="0" presId="urn:microsoft.com/office/officeart/2005/8/layout/venn2"/>
    <dgm:cxn modelId="{32A9E452-1E1F-4586-AF36-AAFDB8363752}" type="presParOf" srcId="{045C825E-3D78-453B-8468-76872FB2B96E}" destId="{4383377E-15F1-4159-AFA0-D313D4F669E1}" srcOrd="2" destOrd="0" presId="urn:microsoft.com/office/officeart/2005/8/layout/venn2"/>
    <dgm:cxn modelId="{C1845CEF-326E-4554-BC27-6055993FC06B}" type="presParOf" srcId="{4383377E-15F1-4159-AFA0-D313D4F669E1}" destId="{B587A8F7-F531-4325-AF62-F07523423D5E}" srcOrd="0" destOrd="0" presId="urn:microsoft.com/office/officeart/2005/8/layout/venn2"/>
    <dgm:cxn modelId="{EBDEE0C8-C994-4A42-85E2-EEAE8151C336}" type="presParOf" srcId="{4383377E-15F1-4159-AFA0-D313D4F669E1}" destId="{6A5AFD3E-4A93-424B-9FFD-ED189C4F32FA}" srcOrd="1" destOrd="0" presId="urn:microsoft.com/office/officeart/2005/8/layout/venn2"/>
    <dgm:cxn modelId="{D69F4BB8-9041-4145-A90D-728FD74D9C0C}" type="presParOf" srcId="{045C825E-3D78-453B-8468-76872FB2B96E}" destId="{F7B153FD-0AD8-4C00-AF99-271A026AA717}" srcOrd="3" destOrd="0" presId="urn:microsoft.com/office/officeart/2005/8/layout/venn2"/>
    <dgm:cxn modelId="{011B78BD-C9B9-4313-A612-FFBCC7DD5D10}" type="presParOf" srcId="{F7B153FD-0AD8-4C00-AF99-271A026AA717}" destId="{2AA4F23C-AD59-46B9-AB65-91BEB0B44868}" srcOrd="0" destOrd="0" presId="urn:microsoft.com/office/officeart/2005/8/layout/venn2"/>
    <dgm:cxn modelId="{FB68676A-E878-42B8-90FD-F264F71FCB5C}" type="presParOf" srcId="{F7B153FD-0AD8-4C00-AF99-271A026AA717}" destId="{C52DA249-3A2F-411A-BA38-EE8183BA7E32}"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3DF6DF-A255-4AC6-A1AC-2EF9213978C4}">
      <dsp:nvSpPr>
        <dsp:cNvPr id="0" name=""/>
        <dsp:cNvSpPr/>
      </dsp:nvSpPr>
      <dsp:spPr>
        <a:xfrm>
          <a:off x="1016000" y="0"/>
          <a:ext cx="4064000" cy="4064000"/>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On Demand</a:t>
          </a:r>
          <a:endParaRPr lang="en-GB" sz="1400" kern="1200" dirty="0"/>
        </a:p>
      </dsp:txBody>
      <dsp:txXfrm>
        <a:off x="2479852" y="203199"/>
        <a:ext cx="1136294" cy="609600"/>
      </dsp:txXfrm>
    </dsp:sp>
    <dsp:sp modelId="{2E6557E1-6525-4207-AEA7-4A7C8D506F28}">
      <dsp:nvSpPr>
        <dsp:cNvPr id="0" name=""/>
        <dsp:cNvSpPr/>
      </dsp:nvSpPr>
      <dsp:spPr>
        <a:xfrm>
          <a:off x="1422400" y="812799"/>
          <a:ext cx="3251200" cy="3251200"/>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On Schedule</a:t>
          </a:r>
          <a:endParaRPr lang="en-GB" sz="1400" kern="1200" dirty="0"/>
        </a:p>
      </dsp:txBody>
      <dsp:txXfrm>
        <a:off x="2479852" y="1007871"/>
        <a:ext cx="1136294" cy="585216"/>
      </dsp:txXfrm>
    </dsp:sp>
    <dsp:sp modelId="{B587A8F7-F531-4325-AF62-F07523423D5E}">
      <dsp:nvSpPr>
        <dsp:cNvPr id="0" name=""/>
        <dsp:cNvSpPr/>
      </dsp:nvSpPr>
      <dsp:spPr>
        <a:xfrm>
          <a:off x="1828800" y="1625599"/>
          <a:ext cx="2438400" cy="2438400"/>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On Change – Log Only</a:t>
          </a:r>
          <a:endParaRPr lang="en-GB" sz="1400" kern="1200" dirty="0"/>
        </a:p>
      </dsp:txBody>
      <dsp:txXfrm>
        <a:off x="2479852" y="1808479"/>
        <a:ext cx="1136294" cy="548640"/>
      </dsp:txXfrm>
    </dsp:sp>
    <dsp:sp modelId="{2AA4F23C-AD59-46B9-AB65-91BEB0B44868}">
      <dsp:nvSpPr>
        <dsp:cNvPr id="0" name=""/>
        <dsp:cNvSpPr/>
      </dsp:nvSpPr>
      <dsp:spPr>
        <a:xfrm>
          <a:off x="2235200" y="2438399"/>
          <a:ext cx="1625600" cy="1625600"/>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On Change – Prevent</a:t>
          </a:r>
          <a:endParaRPr lang="en-GB" sz="1400" kern="1200" dirty="0"/>
        </a:p>
      </dsp:txBody>
      <dsp:txXfrm>
        <a:off x="2473263" y="2844799"/>
        <a:ext cx="1149472" cy="8128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2AFA5-5B1B-422D-B9D3-556448850070}" type="datetimeFigureOut">
              <a:rPr lang="en-US" smtClean="0"/>
              <a:pPr/>
              <a:t>2/7/2011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0E64E-DE56-4FDA-B6A6-65778D2CF86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900" dirty="0" smtClean="0">
                <a:latin typeface="Arial" pitchFamily="34" charset="0"/>
              </a:rPr>
              <a:t>Start at the bottom of the slide. </a:t>
            </a:r>
          </a:p>
          <a:p>
            <a:pPr eaLnBrk="1" hangingPunct="1"/>
            <a:r>
              <a:rPr lang="en-US" sz="900" dirty="0" smtClean="0">
                <a:latin typeface="Arial" pitchFamily="34" charset="0"/>
              </a:rPr>
              <a:t>A policy is based on a Facet.  A facet is simply a logical group of properties</a:t>
            </a:r>
            <a:r>
              <a:rPr lang="en-US" sz="900" baseline="0" dirty="0" smtClean="0">
                <a:latin typeface="Arial" pitchFamily="34" charset="0"/>
              </a:rPr>
              <a:t> that are related.  For example an audit facet includes name, enabled.  A server configuration facet includes all the settings available in </a:t>
            </a:r>
            <a:r>
              <a:rPr lang="en-US" sz="900" baseline="0" dirty="0" err="1" smtClean="0">
                <a:latin typeface="Arial" pitchFamily="34" charset="0"/>
              </a:rPr>
              <a:t>sp_configure</a:t>
            </a:r>
            <a:r>
              <a:rPr lang="en-US" sz="900" baseline="0" dirty="0" smtClean="0">
                <a:latin typeface="Arial" pitchFamily="34" charset="0"/>
              </a:rPr>
              <a:t>, including </a:t>
            </a:r>
            <a:r>
              <a:rPr lang="en-US" sz="900" baseline="0" dirty="0" err="1" smtClean="0">
                <a:latin typeface="Arial" pitchFamily="34" charset="0"/>
              </a:rPr>
              <a:t>xp_cmdshell</a:t>
            </a:r>
            <a:r>
              <a:rPr lang="en-US" sz="900" baseline="0" dirty="0" smtClean="0">
                <a:latin typeface="Arial" pitchFamily="34" charset="0"/>
              </a:rPr>
              <a:t>, MAXDOP.</a:t>
            </a:r>
          </a:p>
          <a:p>
            <a:pPr eaLnBrk="1" hangingPunct="1"/>
            <a:endParaRPr lang="en-US" sz="900" dirty="0" smtClean="0">
              <a:latin typeface="Arial" pitchFamily="34" charset="0"/>
            </a:endParaRPr>
          </a:p>
          <a:p>
            <a:pPr eaLnBrk="1" hangingPunct="1"/>
            <a:r>
              <a:rPr lang="en-US" sz="900" dirty="0" smtClean="0">
                <a:latin typeface="Arial" pitchFamily="34" charset="0"/>
              </a:rPr>
              <a:t>Stored procedures have many aspects to them --- schema aspects, execution aspects, etc. Each is captured by a set of properties. Which do we care to say something about? ---- The schema properties. We call each set of properties a “management facet”.</a:t>
            </a:r>
          </a:p>
          <a:p>
            <a:pPr eaLnBrk="1" hangingPunct="1"/>
            <a:r>
              <a:rPr lang="en-US" sz="900" dirty="0" smtClean="0">
                <a:latin typeface="Arial" pitchFamily="34" charset="0"/>
              </a:rPr>
              <a:t>What is a valid stored procedure? --- one where Name starts with “</a:t>
            </a:r>
            <a:r>
              <a:rPr lang="en-US" sz="900" dirty="0" err="1" smtClean="0">
                <a:latin typeface="Arial" pitchFamily="34" charset="0"/>
              </a:rPr>
              <a:t>usp</a:t>
            </a:r>
            <a:r>
              <a:rPr lang="en-US" sz="900" dirty="0" smtClean="0">
                <a:latin typeface="Arial" pitchFamily="34" charset="0"/>
              </a:rPr>
              <a:t>’. This is the Condition.</a:t>
            </a:r>
          </a:p>
          <a:p>
            <a:pPr eaLnBrk="1" hangingPunct="1"/>
            <a:r>
              <a:rPr lang="en-US" sz="900" dirty="0" smtClean="0">
                <a:latin typeface="Arial" pitchFamily="34" charset="0"/>
              </a:rPr>
              <a:t>What do we want to do with this Condition ---- ensure </a:t>
            </a:r>
            <a:r>
              <a:rPr lang="en-US" sz="900" dirty="0" err="1" smtClean="0">
                <a:latin typeface="Arial" pitchFamily="34" charset="0"/>
              </a:rPr>
              <a:t>complaince</a:t>
            </a:r>
            <a:r>
              <a:rPr lang="en-US" sz="900" dirty="0" smtClean="0">
                <a:latin typeface="Arial" pitchFamily="34" charset="0"/>
              </a:rPr>
              <a:t> with it. This is the Policy. It tells the </a:t>
            </a:r>
            <a:r>
              <a:rPr lang="en-US" sz="900" dirty="0" err="1" smtClean="0">
                <a:latin typeface="Arial" pitchFamily="34" charset="0"/>
              </a:rPr>
              <a:t>SQLServer</a:t>
            </a:r>
            <a:r>
              <a:rPr lang="en-US" sz="900" dirty="0" smtClean="0">
                <a:latin typeface="Arial" pitchFamily="34" charset="0"/>
              </a:rPr>
              <a:t> management runtime to apply this intent.</a:t>
            </a:r>
          </a:p>
          <a:p>
            <a:pPr eaLnBrk="1" hangingPunct="1"/>
            <a:endParaRPr lang="en-US" sz="900" dirty="0" smtClean="0">
              <a:latin typeface="Arial" pitchFamily="34" charset="0"/>
            </a:endParaRPr>
          </a:p>
          <a:p>
            <a:pPr eaLnBrk="1" hangingPunct="1"/>
            <a:r>
              <a:rPr lang="en-US" sz="900" dirty="0" smtClean="0">
                <a:latin typeface="Arial" pitchFamily="34" charset="0"/>
              </a:rPr>
              <a:t>So these are the basics of Policy-Based management. There is a management model of the system --- captured by the target types and facets. Management intent is captured by defining what an acceptable state of the system is ---- via a Condition. Finally, the Policy is the means to inform the management runtime services of what actual instances to apply the Condition to, when to apply it, and what to do if the Condition is violated. This is probably best explained interactively in the demo.</a:t>
            </a:r>
          </a:p>
          <a:p>
            <a:endParaRPr lang="en-GB" sz="900"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i="0"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On Change – Prevent is the most restrictive as it is </a:t>
            </a:r>
            <a:r>
              <a:rPr lang="en-GB" dirty="0" err="1" smtClean="0"/>
              <a:t>ony</a:t>
            </a:r>
            <a:r>
              <a:rPr lang="en-GB" dirty="0" smtClean="0"/>
              <a:t> available on SQL Server 2008 and only for facets</a:t>
            </a:r>
            <a:r>
              <a:rPr lang="en-GB" baseline="0" dirty="0" smtClean="0"/>
              <a:t> that can fire DDL triggers.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On Change – Log Only is also available on SQL Server 2008 only.  Event notification</a:t>
            </a:r>
            <a:r>
              <a:rPr lang="en-GB" baseline="0" dirty="0" smtClean="0"/>
              <a:t> </a:t>
            </a:r>
            <a:r>
              <a:rPr lang="en-GB" dirty="0" smtClean="0"/>
              <a:t>evaluates a policy when a relevant change is made and records this in the SQL Server Error</a:t>
            </a:r>
            <a:r>
              <a:rPr lang="en-GB" baseline="0" dirty="0" smtClean="0"/>
              <a:t> Log and the Windows Application Log.</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On Schedule must be scheduled on a SQL Server 2008 instance as it relies on executing a </a:t>
            </a:r>
            <a:r>
              <a:rPr lang="en-GB" baseline="0" dirty="0" err="1" smtClean="0"/>
              <a:t>PowerShell</a:t>
            </a:r>
            <a:r>
              <a:rPr lang="en-GB" baseline="0" dirty="0" smtClean="0"/>
              <a:t> script.  This is the core of the EPMF as the target instances can be on other servers and include </a:t>
            </a:r>
            <a:r>
              <a:rPr lang="en-GB" baseline="0" dirty="0" err="1" smtClean="0"/>
              <a:t>downlevel</a:t>
            </a:r>
            <a:r>
              <a:rPr lang="en-GB" baseline="0" dirty="0" smtClean="0"/>
              <a:t> versions.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On Demand is the least restrictive and can be used to evaluate any policy.   It allows the policy to be executed by a number of means such as Management Studio (Object Explorer or CMS), </a:t>
            </a:r>
            <a:r>
              <a:rPr lang="en-GB" baseline="0" dirty="0" err="1" smtClean="0"/>
              <a:t>PowerShell</a:t>
            </a:r>
            <a:r>
              <a:rPr lang="en-GB" baseline="0" dirty="0" smtClean="0"/>
              <a:t>.  It fully </a:t>
            </a:r>
            <a:r>
              <a:rPr lang="en-GB" baseline="0" dirty="0" err="1" smtClean="0"/>
              <a:t>suppprts</a:t>
            </a:r>
            <a:r>
              <a:rPr lang="en-GB" baseline="0" dirty="0" smtClean="0"/>
              <a:t> </a:t>
            </a:r>
            <a:r>
              <a:rPr lang="en-GB" baseline="0" dirty="0" err="1" smtClean="0"/>
              <a:t>downlevel</a:t>
            </a:r>
            <a:r>
              <a:rPr lang="en-GB" baseline="0" dirty="0" smtClean="0"/>
              <a:t> versions – obviously depending upon the properties exposed (for example using a policy to ensure databases have </a:t>
            </a:r>
            <a:r>
              <a:rPr lang="en-GB" baseline="0" dirty="0" err="1" smtClean="0"/>
              <a:t>PageVerify</a:t>
            </a:r>
            <a:r>
              <a:rPr lang="en-GB" baseline="0" dirty="0" smtClean="0"/>
              <a:t> = CHECKSUM would not be valid on a SQL 2000 instance).</a:t>
            </a:r>
            <a:endParaRPr lang="en-GB"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smtClean="0"/>
              <a:t> </a:t>
            </a:r>
            <a:endParaRPr lang="en-GB" dirty="0" smtClean="0"/>
          </a:p>
        </p:txBody>
      </p:sp>
      <p:sp>
        <p:nvSpPr>
          <p:cNvPr id="4" name="Slide Number Placeholder 3"/>
          <p:cNvSpPr>
            <a:spLocks noGrp="1"/>
          </p:cNvSpPr>
          <p:nvPr>
            <p:ph type="sldNum" sz="quarter" idx="10"/>
          </p:nvPr>
        </p:nvSpPr>
        <p:spPr/>
        <p:txBody>
          <a:bodyPr/>
          <a:lstStyle/>
          <a:p>
            <a:fld id="{15F0E64E-DE56-4FDA-B6A6-65778D2CF863}"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also want to ensure that we assign a Category to each of the policies that we create.   This is especially</a:t>
            </a:r>
            <a:r>
              <a:rPr lang="en-GB" baseline="0" dirty="0" smtClean="0"/>
              <a:t> important for the EPMF as we will see later on.  Assigning categories helps to organise our policies and also manage policy evaluation.</a:t>
            </a:r>
          </a:p>
          <a:p>
            <a:endParaRPr lang="en-GB" baseline="0" dirty="0" smtClean="0"/>
          </a:p>
          <a:p>
            <a:r>
              <a:rPr lang="en-GB" baseline="0" dirty="0" smtClean="0"/>
              <a:t>&lt;CLICK TO ADVANCE SLIDE&gt;</a:t>
            </a:r>
          </a:p>
          <a:p>
            <a:r>
              <a:rPr lang="en-GB" baseline="0" dirty="0" smtClean="0"/>
              <a:t>For SQL Server 2008 instances where the policies are loaded locally, the policy category can be defined to MANDATE DATABASE SUBSCRIPTIONS.  This impacts and controls  whether an instance’s databases subscribe to this policy category.  The alternate option for SQL 2008 allows individual databases to “opt-in” and can be therefore be used as an additional filter for the condition definition.   Let’s have a quick look at how this works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&lt;CLICK TO ADVANCE SLIDE&gt;</a:t>
            </a:r>
          </a:p>
          <a:p>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 we have a Security Category defined on the source server.  TARGET A also has the same Category defined locally but has different databases and subscriptions.  TARGET B does not have the category defined locally.</a:t>
            </a:r>
          </a:p>
          <a:p>
            <a:endParaRPr lang="en-GB" dirty="0" smtClean="0"/>
          </a:p>
          <a:p>
            <a:r>
              <a:rPr lang="en-GB" dirty="0" smtClean="0"/>
              <a:t>The TARGET servers</a:t>
            </a:r>
            <a:r>
              <a:rPr lang="en-GB" baseline="0" dirty="0" smtClean="0"/>
              <a:t> evaluate the policy from the source using their own Policy Engine.  The category will define which databases the policy is evaluated against.    In the RTM release of SQL 2008, the evaluation was based upon what databases are in the SOURCE subscription – i.e. The local subscription was ignored.   However from CU3 of SP1, the behaviour has changed to now be dependant on the subscriptions on the instance being evaluated.   Where the category doesn’t exist, all databases are evaluated.   Be aware of the different results you get based upon your versions of SQL 2008.</a:t>
            </a:r>
          </a:p>
          <a:p>
            <a:endParaRPr lang="en-GB" baseline="0" dirty="0" smtClean="0"/>
          </a:p>
          <a:p>
            <a:r>
              <a:rPr lang="en-GB" baseline="0" dirty="0" smtClean="0"/>
              <a:t>We’ll show this in the demo now.</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next core component of the EPMF that we will look at is Central Management Servers.</a:t>
            </a:r>
          </a:p>
          <a:p>
            <a:endParaRPr lang="en-GB" dirty="0" smtClean="0"/>
          </a:p>
          <a:p>
            <a:r>
              <a:rPr lang="en-GB" dirty="0" smtClean="0"/>
              <a:t>NOTE that even though the registrations exist for everyone</a:t>
            </a:r>
            <a:r>
              <a:rPr lang="en-GB" baseline="0" dirty="0" smtClean="0"/>
              <a:t> that can connect to the CMS, you still need to have a valid login for each and every instance defined to be able to connect to them yourself.    The details are stored in </a:t>
            </a:r>
            <a:r>
              <a:rPr lang="en-GB" baseline="0" dirty="0" err="1" smtClean="0"/>
              <a:t>msdb</a:t>
            </a:r>
            <a:r>
              <a:rPr lang="en-GB" baseline="0" dirty="0" smtClean="0"/>
              <a:t> in the tables:</a:t>
            </a:r>
          </a:p>
          <a:p>
            <a:r>
              <a:rPr lang="en-GB" dirty="0" err="1" smtClean="0"/>
              <a:t>sysmanagement_shared_server_groups_internal</a:t>
            </a:r>
            <a:endParaRPr lang="en-GB" dirty="0" smtClean="0"/>
          </a:p>
          <a:p>
            <a:r>
              <a:rPr lang="en-GB" dirty="0" err="1" smtClean="0"/>
              <a:t>sysmanagement_shared_registered_servers_internal</a:t>
            </a:r>
            <a:endParaRPr lang="en-GB" dirty="0" smtClean="0"/>
          </a:p>
          <a:p>
            <a:endParaRPr lang="en-GB" dirty="0" smtClean="0"/>
          </a:p>
          <a:p>
            <a:r>
              <a:rPr lang="en-GB" dirty="0" smtClean="0"/>
              <a:t>NOTE that although I have selected to use the CMS approach, it will work just as well with an existing repository of servers\instance names that you have which we will see when we look at </a:t>
            </a:r>
            <a:r>
              <a:rPr lang="en-GB" dirty="0" err="1" smtClean="0"/>
              <a:t>PowerShell</a:t>
            </a:r>
            <a:r>
              <a:rPr lang="en-GB" dirty="0" smtClean="0"/>
              <a:t>.</a:t>
            </a:r>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Demo CMS and include how to execute policies against multiple instances.</a:t>
            </a:r>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Windows </a:t>
            </a:r>
            <a:r>
              <a:rPr lang="en-GB" dirty="0" err="1" smtClean="0"/>
              <a:t>PowerShell</a:t>
            </a:r>
            <a:r>
              <a:rPr lang="en-GB" dirty="0" smtClean="0"/>
              <a:t> is the core of the</a:t>
            </a:r>
            <a:r>
              <a:rPr lang="en-GB" baseline="0" dirty="0" smtClean="0"/>
              <a:t> EPM Framework.   It is built around the “Invoke-</a:t>
            </a:r>
            <a:r>
              <a:rPr lang="en-GB" baseline="0" dirty="0" err="1" smtClean="0"/>
              <a:t>PolicyEvaluation</a:t>
            </a:r>
            <a:r>
              <a:rPr lang="en-GB" baseline="0" dirty="0" smtClean="0"/>
              <a:t>” </a:t>
            </a:r>
            <a:r>
              <a:rPr lang="en-GB" baseline="0" dirty="0" err="1" smtClean="0"/>
              <a:t>cmdlet</a:t>
            </a:r>
            <a:r>
              <a:rPr lang="en-GB" baseline="0" dirty="0" smtClean="0"/>
              <a:t> included with the SQL Server 2008 installation of </a:t>
            </a:r>
            <a:r>
              <a:rPr lang="en-GB" baseline="0" dirty="0" err="1" smtClean="0"/>
              <a:t>PowerShell</a:t>
            </a:r>
            <a:r>
              <a:rPr lang="en-GB" baseline="0" dirty="0" smtClean="0"/>
              <a:t>.</a:t>
            </a:r>
          </a:p>
          <a:p>
            <a:endParaRPr lang="en-GB" baseline="0" dirty="0" smtClean="0"/>
          </a:p>
          <a:p>
            <a:r>
              <a:rPr lang="en-GB" baseline="0" dirty="0" smtClean="0"/>
              <a:t>We can pass in a set of policies to be evaluated at the –Policy parameter or pipe the selected policy objects into the </a:t>
            </a:r>
            <a:r>
              <a:rPr lang="en-GB" baseline="0" dirty="0" err="1" smtClean="0"/>
              <a:t>cmdlet</a:t>
            </a:r>
            <a:r>
              <a:rPr lang="en-GB" baseline="0" dirty="0" smtClean="0"/>
              <a:t>.   The –</a:t>
            </a:r>
            <a:r>
              <a:rPr lang="en-GB" baseline="0" dirty="0" err="1" smtClean="0"/>
              <a:t>TargetServer</a:t>
            </a:r>
            <a:r>
              <a:rPr lang="en-GB" baseline="0" dirty="0" smtClean="0"/>
              <a:t> parameter identifies the instance against which the policies are evaluated.   The target can be SQL Server 2008 or a down-level version and this is what allows us to build the EPM Framework to cover all instances in the enterprise.</a:t>
            </a:r>
          </a:p>
          <a:p>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i="0" dirty="0"/>
          </a:p>
        </p:txBody>
      </p:sp>
      <p:sp>
        <p:nvSpPr>
          <p:cNvPr id="4" name="Slide Number Placeholder 3"/>
          <p:cNvSpPr>
            <a:spLocks noGrp="1"/>
          </p:cNvSpPr>
          <p:nvPr>
            <p:ph type="sldNum" sz="quarter" idx="10"/>
          </p:nvPr>
        </p:nvSpPr>
        <p:spPr/>
        <p:txBody>
          <a:bodyPr/>
          <a:lstStyle/>
          <a:p>
            <a:fld id="{15F0E64E-DE56-4FDA-B6A6-65778D2CF863}"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672" y="6053328"/>
            <a:ext cx="2240312" cy="713232"/>
          </a:xfrm>
          <a:prstGeom prst="rect">
            <a:avLst/>
          </a:prstGeom>
          <a:solidFill>
            <a:schemeClr val="accent2">
              <a:alpha val="0"/>
            </a:schemeClr>
          </a:solidFill>
          <a:ln w="50800" cap="sq" cmpd="sng" algn="ctr">
            <a:solidFill>
              <a:schemeClr val="accent1"/>
            </a:solidFill>
            <a:prstDash val="solid"/>
            <a:bevel/>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1344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605744-6306-408F-BD39-F83793791F03}" type="datetime1">
              <a:rPr lang="en-US" smtClean="0"/>
              <a:pPr/>
              <a:t>2/7/2011</a:t>
            </a:fld>
            <a:endParaRPr lang="en-GB"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BC11036-B8EB-4BFA-ADBF-D81FC3F50934}" type="slidenum">
              <a:rPr lang="en-GB" smtClean="0"/>
              <a:pPr/>
              <a:t>‹#›</a:t>
            </a:fld>
            <a:endParaRPr lang="en-GB"/>
          </a:p>
        </p:txBody>
      </p:sp>
      <p:pic>
        <p:nvPicPr>
          <p:cNvPr id="2050" name="Picture 2"/>
          <p:cNvPicPr>
            <a:picLocks noChangeAspect="1" noChangeArrowheads="1"/>
          </p:cNvPicPr>
          <p:nvPr userDrawn="1"/>
        </p:nvPicPr>
        <p:blipFill>
          <a:blip r:embed="rId2" cstate="print"/>
          <a:srcRect/>
          <a:stretch>
            <a:fillRect/>
          </a:stretch>
        </p:blipFill>
        <p:spPr bwMode="auto">
          <a:xfrm>
            <a:off x="142844" y="6143644"/>
            <a:ext cx="2071702" cy="557213"/>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ADCD0BE-7697-4BA7-9C70-EDD294A0374D}" type="datetime1">
              <a:rPr lang="en-US" smtClean="0"/>
              <a:pPr/>
              <a:t>2/7/2011</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BC11036-B8EB-4BFA-ADBF-D81FC3F50934}"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AF737-D539-4A2D-A1B9-F36939ADAF4D}" type="datetime1">
              <a:rPr lang="en-US" smtClean="0"/>
              <a:pPr/>
              <a:t>2/7/2011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C11036-B8EB-4BFA-ADBF-D81FC3F5093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7F6F078-092D-4DFA-A036-D5B39996D3CB}" type="datetime1">
              <a:rPr lang="en-US" smtClean="0"/>
              <a:pPr/>
              <a:t>2/7/2011</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BC11036-B8EB-4BFA-ADBF-D81FC3F5093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672" y="6053328"/>
            <a:ext cx="2240312" cy="713232"/>
          </a:xfrm>
          <a:prstGeom prst="rect">
            <a:avLst/>
          </a:prstGeom>
          <a:solidFill>
            <a:schemeClr val="accent2">
              <a:alpha val="0"/>
            </a:schemeClr>
          </a:solidFill>
          <a:ln w="50800" cap="sq" cmpd="sng" algn="ctr">
            <a:solidFill>
              <a:schemeClr val="accent1"/>
            </a:solidFill>
            <a:prstDash val="solid"/>
            <a:bevel/>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1344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32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6AEFAF-81A8-4AB0-9D68-96EC22C32398}" type="datetime1">
              <a:rPr lang="en-US" smtClean="0"/>
              <a:pPr/>
              <a:t>2/7/2011</a:t>
            </a:fld>
            <a:endParaRPr lang="en-GB"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BC11036-B8EB-4BFA-ADBF-D81FC3F50934}" type="slidenum">
              <a:rPr lang="en-GB" smtClean="0"/>
              <a:pPr/>
              <a:t>‹#›</a:t>
            </a:fld>
            <a:endParaRPr lang="en-GB"/>
          </a:p>
        </p:txBody>
      </p:sp>
      <p:pic>
        <p:nvPicPr>
          <p:cNvPr id="2050" name="Picture 2"/>
          <p:cNvPicPr>
            <a:picLocks noChangeAspect="1" noChangeArrowheads="1"/>
          </p:cNvPicPr>
          <p:nvPr userDrawn="1"/>
        </p:nvPicPr>
        <p:blipFill>
          <a:blip r:embed="rId2" cstate="print"/>
          <a:srcRect/>
          <a:stretch>
            <a:fillRect/>
          </a:stretch>
        </p:blipFill>
        <p:spPr bwMode="auto">
          <a:xfrm>
            <a:off x="142844" y="6143644"/>
            <a:ext cx="2071702" cy="557213"/>
          </a:xfrm>
          <a:prstGeom prst="rect">
            <a:avLst/>
          </a:prstGeom>
          <a:noFill/>
          <a:ln w="9525">
            <a:noFill/>
            <a:miter lim="800000"/>
            <a:headEnd/>
            <a:tailEnd/>
          </a:ln>
        </p:spPr>
      </p:pic>
      <p:sp>
        <p:nvSpPr>
          <p:cNvPr id="13" name="Text Placeholder 12"/>
          <p:cNvSpPr>
            <a:spLocks noGrp="1"/>
          </p:cNvSpPr>
          <p:nvPr>
            <p:ph type="body" sz="quarter" idx="13"/>
          </p:nvPr>
        </p:nvSpPr>
        <p:spPr>
          <a:xfrm>
            <a:off x="972000" y="571480"/>
            <a:ext cx="7200000" cy="5000660"/>
          </a:xfrm>
        </p:spPr>
        <p:txBody>
          <a:bodyPr/>
          <a:lstStyle>
            <a:lvl1pPr>
              <a:buFontTx/>
              <a:buNone/>
              <a:defRPr sz="3200"/>
            </a:lvl1pPr>
            <a:lvl2pPr>
              <a:buClr>
                <a:schemeClr val="tx1"/>
              </a:buClr>
              <a:buFont typeface="Arial" pitchFamily="34" charset="0"/>
              <a:buChar cha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8A2B19-F144-4123-B64E-9132AC977A4F}" type="datetime1">
              <a:rPr lang="en-US" smtClean="0"/>
              <a:pPr/>
              <a:t>2/7/2011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BC11036-B8EB-4BFA-ADBF-D81FC3F50934}"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F78A28-7011-4CF1-AB2A-BA8595E4AF4B}" type="datetime1">
              <a:rPr lang="en-US" smtClean="0"/>
              <a:pPr/>
              <a:t>2/7/2011</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BC11036-B8EB-4BFA-ADBF-D81FC3F50934}"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39ED10-ED7B-4416-86CB-4295913CE609}" type="datetime1">
              <a:rPr lang="en-US" smtClean="0"/>
              <a:pPr/>
              <a:t>2/7/2011</a:t>
            </a:fld>
            <a:endParaRPr lang="en-GB"/>
          </a:p>
        </p:txBody>
      </p:sp>
      <p:sp>
        <p:nvSpPr>
          <p:cNvPr id="10" name="Slide Number Placeholder 9"/>
          <p:cNvSpPr>
            <a:spLocks noGrp="1"/>
          </p:cNvSpPr>
          <p:nvPr>
            <p:ph type="sldNum" sz="quarter" idx="16"/>
          </p:nvPr>
        </p:nvSpPr>
        <p:spPr/>
        <p:txBody>
          <a:bodyPr rtlCol="0"/>
          <a:lstStyle/>
          <a:p>
            <a:fld id="{7BC11036-B8EB-4BFA-ADBF-D81FC3F50934}"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56EEF7-B741-4613-9159-2E03D70518CC}" type="datetime1">
              <a:rPr lang="en-US" smtClean="0"/>
              <a:pPr/>
              <a:t>2/7/2011</a:t>
            </a:fld>
            <a:endParaRPr lang="en-GB"/>
          </a:p>
        </p:txBody>
      </p:sp>
      <p:sp>
        <p:nvSpPr>
          <p:cNvPr id="12" name="Slide Number Placeholder 11"/>
          <p:cNvSpPr>
            <a:spLocks noGrp="1"/>
          </p:cNvSpPr>
          <p:nvPr>
            <p:ph type="sldNum" sz="quarter" idx="16"/>
          </p:nvPr>
        </p:nvSpPr>
        <p:spPr/>
        <p:txBody>
          <a:bodyPr rtlCol="0"/>
          <a:lstStyle/>
          <a:p>
            <a:fld id="{7BC11036-B8EB-4BFA-ADBF-D81FC3F50934}"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5648B8-F72A-4C1F-8397-EDE7F92457CD}" type="datetime1">
              <a:rPr lang="en-US" smtClean="0"/>
              <a:pPr/>
              <a:t>2/7/2011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BC11036-B8EB-4BFA-ADBF-D81FC3F509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09044-4B87-46C5-A153-11C110730C1E}" type="datetime1">
              <a:rPr lang="en-US" smtClean="0"/>
              <a:pPr/>
              <a:t>2/7/2011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BC11036-B8EB-4BFA-ADBF-D81FC3F509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501518-56C6-41EA-8EB6-65373612ACFA}" type="datetime1">
              <a:rPr lang="en-US" smtClean="0"/>
              <a:pPr/>
              <a:t>2/7/2011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BC11036-B8EB-4BFA-ADBF-D81FC3F50934}"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FE9F2C-88E8-46FA-8807-1E9993DD9A22}" type="datetime1">
              <a:rPr lang="en-US" smtClean="0"/>
              <a:pPr/>
              <a:t>2/7/2011</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BC11036-B8EB-4BFA-ADBF-D81FC3F5093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56"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onnect.microsoft.com/SQLServer/feedback/details/637291/policy-management-cannot-evaluate-policies-that-use-executesql-against-sql-server-200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connect.microsoft.com/SQLServer/feedback/details/640369/executewql-in-policy-based-management-does-not-execute-against-some-face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pmframework.codeplex.com/" TargetMode="External"/><Relationship Id="rId2" Type="http://schemas.openxmlformats.org/officeDocument/2006/relationships/hyperlink" Target="http://blogs.msdn.com/sqlpbm" TargetMode="External"/><Relationship Id="rId1" Type="http://schemas.openxmlformats.org/officeDocument/2006/relationships/slideLayout" Target="../slideLayouts/slideLayout2.xml"/><Relationship Id="rId6" Type="http://schemas.openxmlformats.org/officeDocument/2006/relationships/hyperlink" Target="http://technet.microsoft.com/en-us/sqlserver/" TargetMode="External"/><Relationship Id="rId5" Type="http://schemas.openxmlformats.org/officeDocument/2006/relationships/hyperlink" Target="http://sqlcat.com/whitepapers/archive/2009/02/25/enterprise-policy-management-framework-with-sql-server-2008.aspx" TargetMode="External"/><Relationship Id="rId4" Type="http://schemas.openxmlformats.org/officeDocument/2006/relationships/hyperlink" Target="http://sqlblog.com/blogs/lara_rubbelke/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3429000"/>
            <a:ext cx="6477000" cy="2143140"/>
          </a:xfrm>
        </p:spPr>
        <p:txBody>
          <a:bodyPr anchor="t">
            <a:normAutofit/>
          </a:bodyPr>
          <a:lstStyle/>
          <a:p>
            <a:r>
              <a:rPr lang="en-GB" sz="4800" dirty="0" smtClean="0">
                <a:effectLst>
                  <a:outerShdw blurRad="50800" dist="38100" dir="2700000" algn="tl" rotWithShape="0">
                    <a:prstClr val="black">
                      <a:alpha val="40000"/>
                    </a:prstClr>
                  </a:outerShdw>
                  <a:reflection blurRad="6350" stA="55000" endA="300" endPos="45500" dir="5400000" sy="-100000" algn="bl" rotWithShape="0"/>
                </a:effectLst>
              </a:rPr>
              <a:t>Introduction to the power of policies</a:t>
            </a:r>
            <a:endParaRPr lang="en-GB" sz="4800" dirty="0">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3" name="Subtitle 2"/>
          <p:cNvSpPr>
            <a:spLocks noGrp="1"/>
          </p:cNvSpPr>
          <p:nvPr>
            <p:ph type="subTitle" idx="1"/>
          </p:nvPr>
        </p:nvSpPr>
        <p:spPr>
          <a:xfrm>
            <a:off x="2362200" y="6050037"/>
            <a:ext cx="6710394" cy="685800"/>
          </a:xfrm>
        </p:spPr>
        <p:txBody>
          <a:bodyPr>
            <a:normAutofit fontScale="62500" lnSpcReduction="20000"/>
          </a:bodyPr>
          <a:lstStyle/>
          <a:p>
            <a:r>
              <a:rPr lang="en-GB" sz="4400" dirty="0" smtClean="0">
                <a:effectLst>
                  <a:outerShdw blurRad="50800" dist="38100" dir="2700000" algn="tl" rotWithShape="0">
                    <a:prstClr val="black">
                      <a:alpha val="40000"/>
                    </a:prstClr>
                  </a:outerShdw>
                  <a:reflection blurRad="6350" stA="55000" endA="300" endPos="45500" dir="5400000" sy="-100000" algn="bl" rotWithShape="0"/>
                </a:effectLst>
              </a:rPr>
              <a:t>Introduction to the power of policies</a:t>
            </a:r>
          </a:p>
          <a:p>
            <a:r>
              <a:rPr lang="en-GB" sz="2000" dirty="0" smtClean="0"/>
              <a:t>Adelaide SSUG – 25th January 2011</a:t>
            </a:r>
            <a:endParaRPr lang="en-GB" sz="2000" dirty="0"/>
          </a:p>
        </p:txBody>
      </p:sp>
      <p:sp>
        <p:nvSpPr>
          <p:cNvPr id="5" name="Slide Number Placeholder 4"/>
          <p:cNvSpPr>
            <a:spLocks noGrp="1"/>
          </p:cNvSpPr>
          <p:nvPr>
            <p:ph type="sldNum" sz="quarter" idx="12"/>
          </p:nvPr>
        </p:nvSpPr>
        <p:spPr/>
        <p:txBody>
          <a:bodyPr/>
          <a:lstStyle/>
          <a:p>
            <a:fld id="{7BC11036-B8EB-4BFA-ADBF-D81FC3F50934}" type="slidenum">
              <a:rPr lang="en-GB" smtClean="0"/>
              <a:pPr/>
              <a:t>1</a:t>
            </a:fld>
            <a:endParaRPr lang="en-GB"/>
          </a:p>
        </p:txBody>
      </p:sp>
      <p:sp>
        <p:nvSpPr>
          <p:cNvPr id="6" name="TextBox 5"/>
          <p:cNvSpPr txBox="1"/>
          <p:nvPr/>
        </p:nvSpPr>
        <p:spPr>
          <a:xfrm>
            <a:off x="5429256" y="5500702"/>
            <a:ext cx="3071834" cy="646331"/>
          </a:xfrm>
          <a:prstGeom prst="rect">
            <a:avLst/>
          </a:prstGeom>
          <a:noFill/>
        </p:spPr>
        <p:txBody>
          <a:bodyPr wrap="square" rtlCol="0">
            <a:spAutoFit/>
          </a:bodyPr>
          <a:lstStyle/>
          <a:p>
            <a:pPr algn="r"/>
            <a:r>
              <a:rPr lang="en-GB" dirty="0" smtClean="0"/>
              <a:t>martin.cairney@rightjoin.net</a:t>
            </a:r>
          </a:p>
          <a:p>
            <a:pPr algn="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Extend to the Enterprise</a:t>
            </a:r>
          </a:p>
        </p:txBody>
      </p:sp>
      <p:sp>
        <p:nvSpPr>
          <p:cNvPr id="3" name="Slide Number Placeholder 2"/>
          <p:cNvSpPr>
            <a:spLocks noGrp="1"/>
          </p:cNvSpPr>
          <p:nvPr>
            <p:ph type="sldNum" sz="quarter" idx="12"/>
          </p:nvPr>
        </p:nvSpPr>
        <p:spPr/>
        <p:txBody>
          <a:bodyPr/>
          <a:lstStyle/>
          <a:p>
            <a:fld id="{7BC11036-B8EB-4BFA-ADBF-D81FC3F50934}" type="slidenum">
              <a:rPr lang="en-GB" smtClean="0"/>
              <a:pPr/>
              <a:t>10</a:t>
            </a:fld>
            <a:endParaRPr lang="en-GB"/>
          </a:p>
        </p:txBody>
      </p:sp>
      <p:sp>
        <p:nvSpPr>
          <p:cNvPr id="4" name="Text Placeholder 3"/>
          <p:cNvSpPr>
            <a:spLocks noGrp="1"/>
          </p:cNvSpPr>
          <p:nvPr>
            <p:ph type="body" sz="quarter" idx="13"/>
          </p:nvPr>
        </p:nvSpPr>
        <p:spPr/>
        <p:txBody>
          <a:bodyPr>
            <a:normAutofit/>
          </a:bodyPr>
          <a:lstStyle/>
          <a:p>
            <a:r>
              <a:rPr lang="en-GB" dirty="0" smtClean="0"/>
              <a:t>Scaling to the Enterprise</a:t>
            </a:r>
          </a:p>
          <a:p>
            <a:pPr lvl="1"/>
            <a:endParaRPr lang="en-GB" dirty="0" smtClean="0"/>
          </a:p>
          <a:p>
            <a:pPr lvl="1"/>
            <a:r>
              <a:rPr lang="en-US" dirty="0" smtClean="0"/>
              <a:t>Add Intelligence to Policies by placing each policy in a category and defining server restrictions for versions and editions where appropriate</a:t>
            </a:r>
          </a:p>
          <a:p>
            <a:pPr lvl="1"/>
            <a:r>
              <a:rPr lang="en-US" dirty="0" smtClean="0"/>
              <a:t>Define Concurrent Jobs with parameters for each Policy Category and/or Central Management Server group</a:t>
            </a:r>
          </a:p>
          <a:p>
            <a:pPr lvl="1"/>
            <a:r>
              <a:rPr lang="en-GB" dirty="0" smtClean="0"/>
              <a:t>simple table structure in repository database so you can roll your own reports</a:t>
            </a:r>
            <a:endParaRPr lang="en-US" dirty="0" smtClean="0"/>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Summary</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11</a:t>
            </a:fld>
            <a:endParaRPr lang="en-GB"/>
          </a:p>
        </p:txBody>
      </p:sp>
      <p:sp>
        <p:nvSpPr>
          <p:cNvPr id="4" name="Text Placeholder 3"/>
          <p:cNvSpPr>
            <a:spLocks noGrp="1"/>
          </p:cNvSpPr>
          <p:nvPr>
            <p:ph type="body" sz="quarter" idx="13"/>
          </p:nvPr>
        </p:nvSpPr>
        <p:spPr/>
        <p:txBody>
          <a:bodyPr/>
          <a:lstStyle/>
          <a:p>
            <a:r>
              <a:rPr lang="en-GB" dirty="0" smtClean="0"/>
              <a:t>Enterprise Policy Management Framework</a:t>
            </a:r>
          </a:p>
          <a:p>
            <a:pPr lvl="1"/>
            <a:endParaRPr lang="en-US" dirty="0" smtClean="0"/>
          </a:p>
          <a:p>
            <a:pPr lvl="1"/>
            <a:r>
              <a:rPr lang="en-US" dirty="0" smtClean="0"/>
              <a:t>extends SQL Server 2008 Policy-Based Management to all versions of SQL Server in an enterprise</a:t>
            </a:r>
          </a:p>
          <a:p>
            <a:pPr lvl="1"/>
            <a:r>
              <a:rPr lang="en-GB" dirty="0" smtClean="0"/>
              <a:t>leverage CMS and </a:t>
            </a:r>
            <a:r>
              <a:rPr lang="en-GB" dirty="0" err="1" smtClean="0"/>
              <a:t>Powershell</a:t>
            </a:r>
            <a:r>
              <a:rPr lang="en-GB" dirty="0" smtClean="0"/>
              <a:t> script to </a:t>
            </a:r>
            <a:r>
              <a:rPr lang="en-US" dirty="0" smtClean="0"/>
              <a:t>capture the policy evaluation output and insert it into a SQL Server database</a:t>
            </a:r>
          </a:p>
          <a:p>
            <a:pPr lvl="1"/>
            <a:r>
              <a:rPr lang="en-US" dirty="0" smtClean="0"/>
              <a:t>automate using SQL Agent job(s)</a:t>
            </a:r>
            <a:endParaRPr lang="en-GB" dirty="0" smtClean="0"/>
          </a:p>
          <a:p>
            <a:pPr lvl="1"/>
            <a:r>
              <a:rPr lang="en-US" dirty="0" smtClean="0"/>
              <a:t>Reporting Services reports will deliver information from the </a:t>
            </a:r>
            <a:r>
              <a:rPr lang="en-US" dirty="0" err="1" smtClean="0"/>
              <a:t>centralised</a:t>
            </a:r>
            <a:r>
              <a:rPr lang="en-US" dirty="0" smtClean="0"/>
              <a:t> database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Summary</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12</a:t>
            </a:fld>
            <a:endParaRPr lang="en-GB"/>
          </a:p>
        </p:txBody>
      </p:sp>
      <p:sp>
        <p:nvSpPr>
          <p:cNvPr id="4" name="Text Placeholder 3"/>
          <p:cNvSpPr>
            <a:spLocks noGrp="1"/>
          </p:cNvSpPr>
          <p:nvPr>
            <p:ph type="body" sz="quarter" idx="13"/>
          </p:nvPr>
        </p:nvSpPr>
        <p:spPr>
          <a:xfrm>
            <a:off x="467544" y="571480"/>
            <a:ext cx="8064896" cy="5000660"/>
          </a:xfrm>
        </p:spPr>
        <p:txBody>
          <a:bodyPr>
            <a:normAutofit/>
          </a:bodyPr>
          <a:lstStyle/>
          <a:p>
            <a:r>
              <a:rPr lang="en-GB" dirty="0" smtClean="0"/>
              <a:t>Issues Identified While Using Policy Management</a:t>
            </a:r>
            <a:endParaRPr lang="en-GB" dirty="0" smtClean="0"/>
          </a:p>
          <a:p>
            <a:pPr lvl="1"/>
            <a:endParaRPr lang="en-US" dirty="0" smtClean="0"/>
          </a:p>
          <a:p>
            <a:pPr lvl="1"/>
            <a:r>
              <a:rPr lang="en-US" dirty="0" smtClean="0"/>
              <a:t>some operational issues identified while creating Polices</a:t>
            </a:r>
            <a:endParaRPr lang="en-US" dirty="0" smtClean="0"/>
          </a:p>
          <a:p>
            <a:pPr lvl="1"/>
            <a:r>
              <a:rPr lang="en-AU" dirty="0" smtClean="0"/>
              <a:t>documentation not always detailed – so you will experience a bit of trial and error</a:t>
            </a:r>
            <a:endParaRPr lang="en-US" dirty="0" smtClean="0"/>
          </a:p>
          <a:p>
            <a:pPr lvl="1"/>
            <a:r>
              <a:rPr lang="en-US" dirty="0" smtClean="0"/>
              <a:t>possible bugs raised at Connect website – please vote for these:</a:t>
            </a:r>
          </a:p>
          <a:p>
            <a:r>
              <a:rPr lang="en-GB" sz="1800" dirty="0" smtClean="0">
                <a:hlinkClick r:id="rId3"/>
              </a:rPr>
              <a:t>https://connect.microsoft.com/SQLServer/feedback/details/637291/policy-management-cannot-evaluate-policies-that-use-executesql-against-sql-server-2000</a:t>
            </a:r>
            <a:endParaRPr lang="en-GB" sz="1800" dirty="0" smtClean="0"/>
          </a:p>
          <a:p>
            <a:endParaRPr lang="en-GB" sz="1800" dirty="0" smtClean="0"/>
          </a:p>
          <a:p>
            <a:r>
              <a:rPr lang="en-GB" sz="1800" dirty="0" smtClean="0">
                <a:hlinkClick r:id="rId4"/>
              </a:rPr>
              <a:t>https://connect.microsoft.com/SQLServer/feedback/details/640369/executewql-in-policy-based-management-does-not-execute-against-some-facets</a:t>
            </a:r>
            <a:endParaRPr lang="en-GB" sz="1800"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p:cTn id="35"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References</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13</a:t>
            </a:fld>
            <a:endParaRPr lang="en-GB"/>
          </a:p>
        </p:txBody>
      </p:sp>
      <p:sp>
        <p:nvSpPr>
          <p:cNvPr id="4" name="Text Placeholder 3"/>
          <p:cNvSpPr>
            <a:spLocks noGrp="1"/>
          </p:cNvSpPr>
          <p:nvPr>
            <p:ph type="body" sz="quarter" idx="13"/>
          </p:nvPr>
        </p:nvSpPr>
        <p:spPr/>
        <p:txBody>
          <a:bodyPr>
            <a:noAutofit/>
          </a:bodyPr>
          <a:lstStyle/>
          <a:p>
            <a:r>
              <a:rPr lang="en-GB" sz="2000" dirty="0" smtClean="0"/>
              <a:t>QL Server Manageability Team's blog on Policy Based Management</a:t>
            </a:r>
          </a:p>
          <a:p>
            <a:r>
              <a:rPr lang="en-GB" sz="2000" dirty="0" smtClean="0">
                <a:hlinkClick r:id="rId2"/>
              </a:rPr>
              <a:t>http://blogs.msdn.com/sqlpbm</a:t>
            </a:r>
            <a:endParaRPr lang="en-GB" sz="2000" dirty="0" smtClean="0"/>
          </a:p>
          <a:p>
            <a:r>
              <a:rPr lang="en-GB" sz="2000" dirty="0" smtClean="0"/>
              <a:t>Enterprise Policy Management Framework Download</a:t>
            </a:r>
          </a:p>
          <a:p>
            <a:r>
              <a:rPr lang="en-GB" sz="2000" dirty="0" smtClean="0">
                <a:hlinkClick r:id="rId3"/>
              </a:rPr>
              <a:t>http://epmframework.codeplex.com</a:t>
            </a:r>
            <a:endParaRPr lang="en-GB" sz="2000" dirty="0" smtClean="0"/>
          </a:p>
          <a:p>
            <a:r>
              <a:rPr lang="en-GB" sz="2000" dirty="0" smtClean="0"/>
              <a:t>Lara </a:t>
            </a:r>
            <a:r>
              <a:rPr lang="en-GB" sz="2000" dirty="0" err="1" smtClean="0"/>
              <a:t>Rubbelke’s</a:t>
            </a:r>
            <a:r>
              <a:rPr lang="en-GB" sz="2000" dirty="0" smtClean="0"/>
              <a:t> Blog</a:t>
            </a:r>
          </a:p>
          <a:p>
            <a:r>
              <a:rPr lang="en-GB" sz="2000" dirty="0" smtClean="0">
                <a:hlinkClick r:id="rId4"/>
              </a:rPr>
              <a:t>http://sqlblog.com/blogs/lara_rubbelke/default.aspx</a:t>
            </a:r>
            <a:endParaRPr lang="en-GB" sz="2000" dirty="0" smtClean="0"/>
          </a:p>
          <a:p>
            <a:r>
              <a:rPr lang="en-US" sz="2000" dirty="0" smtClean="0"/>
              <a:t>Enterprise Policy Management Framework with SQL Server Whitepaper</a:t>
            </a:r>
          </a:p>
          <a:p>
            <a:r>
              <a:rPr lang="en-US" sz="2000" u="sng" dirty="0" smtClean="0">
                <a:hlinkClick r:id="rId5"/>
              </a:rPr>
              <a:t>http://sqlcat.com/whitepapers/archive/2009/02/25/enterprise-policy-management-framework-with-sql-server-2008.aspx</a:t>
            </a:r>
            <a:endParaRPr lang="en-US" sz="2000" dirty="0" smtClean="0"/>
          </a:p>
          <a:p>
            <a:r>
              <a:rPr lang="en-US" sz="2000" dirty="0" smtClean="0"/>
              <a:t>Windows </a:t>
            </a:r>
            <a:r>
              <a:rPr lang="en-US" sz="2000" dirty="0" err="1" smtClean="0"/>
              <a:t>Powershell</a:t>
            </a:r>
            <a:r>
              <a:rPr lang="en-US" sz="2000" dirty="0" smtClean="0"/>
              <a:t> Blog</a:t>
            </a:r>
            <a:endParaRPr lang="en-GB" sz="2000" dirty="0" smtClean="0"/>
          </a:p>
          <a:p>
            <a:r>
              <a:rPr lang="en-US" sz="2000" u="sng" dirty="0" smtClean="0">
                <a:hlinkClick r:id="rId6"/>
              </a:rPr>
              <a:t>http://blogs.msdn.com/powershell</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Introduction</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2</a:t>
            </a:fld>
            <a:endParaRPr lang="en-GB"/>
          </a:p>
        </p:txBody>
      </p:sp>
      <p:sp>
        <p:nvSpPr>
          <p:cNvPr id="4" name="Text Placeholder 3"/>
          <p:cNvSpPr>
            <a:spLocks noGrp="1"/>
          </p:cNvSpPr>
          <p:nvPr>
            <p:ph type="body" sz="quarter" idx="13"/>
          </p:nvPr>
        </p:nvSpPr>
        <p:spPr/>
        <p:txBody>
          <a:bodyPr/>
          <a:lstStyle/>
          <a:p>
            <a:endParaRPr lang="en-GB" dirty="0" smtClean="0"/>
          </a:p>
          <a:p>
            <a:endParaRPr lang="en-GB" dirty="0" smtClean="0"/>
          </a:p>
          <a:p>
            <a:pPr lvl="1"/>
            <a:r>
              <a:rPr lang="en-GB" sz="2900" dirty="0" smtClean="0"/>
              <a:t>SQL Server 2008 Policy-Based Management</a:t>
            </a:r>
          </a:p>
          <a:p>
            <a:pPr lvl="1"/>
            <a:r>
              <a:rPr lang="en-GB" sz="2900" dirty="0" smtClean="0"/>
              <a:t>Central Management Servers</a:t>
            </a:r>
          </a:p>
          <a:p>
            <a:pPr lvl="1"/>
            <a:endParaRPr lang="en-GB" sz="2900" dirty="0" smtClean="0"/>
          </a:p>
          <a:p>
            <a:pPr lvl="1"/>
            <a:r>
              <a:rPr lang="en-GB" sz="2900" dirty="0" smtClean="0"/>
              <a:t>Extending with Windows </a:t>
            </a:r>
            <a:r>
              <a:rPr lang="en-GB" sz="2900" dirty="0" err="1" smtClean="0"/>
              <a:t>PowerShell</a:t>
            </a:r>
            <a:endParaRPr lang="en-GB" sz="29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SQL Server Policy-Based Management</a:t>
            </a:r>
          </a:p>
        </p:txBody>
      </p:sp>
      <p:sp>
        <p:nvSpPr>
          <p:cNvPr id="3" name="Slide Number Placeholder 2"/>
          <p:cNvSpPr>
            <a:spLocks noGrp="1"/>
          </p:cNvSpPr>
          <p:nvPr>
            <p:ph type="sldNum" sz="quarter" idx="12"/>
          </p:nvPr>
        </p:nvSpPr>
        <p:spPr/>
        <p:txBody>
          <a:bodyPr/>
          <a:lstStyle/>
          <a:p>
            <a:fld id="{7BC11036-B8EB-4BFA-ADBF-D81FC3F50934}" type="slidenum">
              <a:rPr lang="en-GB" smtClean="0"/>
              <a:pPr/>
              <a:t>3</a:t>
            </a:fld>
            <a:endParaRPr lang="en-GB"/>
          </a:p>
        </p:txBody>
      </p:sp>
      <p:sp>
        <p:nvSpPr>
          <p:cNvPr id="4" name="Text Placeholder 3"/>
          <p:cNvSpPr>
            <a:spLocks noGrp="1"/>
          </p:cNvSpPr>
          <p:nvPr>
            <p:ph type="body" sz="quarter" idx="13"/>
          </p:nvPr>
        </p:nvSpPr>
        <p:spPr/>
        <p:txBody>
          <a:bodyPr/>
          <a:lstStyle/>
          <a:p>
            <a:endParaRPr lang="en-GB" dirty="0" smtClean="0"/>
          </a:p>
          <a:p>
            <a:endParaRPr lang="en-GB" sz="1000" dirty="0" smtClean="0"/>
          </a:p>
          <a:p>
            <a:pPr lvl="1"/>
            <a:endParaRPr lang="en-GB" dirty="0" smtClean="0"/>
          </a:p>
          <a:p>
            <a:endParaRPr lang="en-GB" dirty="0"/>
          </a:p>
        </p:txBody>
      </p:sp>
      <p:sp>
        <p:nvSpPr>
          <p:cNvPr id="6" name="TextBox 5"/>
          <p:cNvSpPr txBox="1"/>
          <p:nvPr/>
        </p:nvSpPr>
        <p:spPr>
          <a:xfrm>
            <a:off x="1000100" y="4519771"/>
            <a:ext cx="2643206"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dirty="0" smtClean="0">
                <a:solidFill>
                  <a:schemeClr val="tx1"/>
                </a:solidFill>
              </a:rPr>
              <a:t>Login Options</a:t>
            </a:r>
            <a:endParaRPr lang="en-US" sz="2000" dirty="0">
              <a:solidFill>
                <a:schemeClr val="tx1"/>
              </a:solidFill>
            </a:endParaRPr>
          </a:p>
        </p:txBody>
      </p:sp>
      <p:sp>
        <p:nvSpPr>
          <p:cNvPr id="8" name="TextBox 7"/>
          <p:cNvSpPr txBox="1"/>
          <p:nvPr/>
        </p:nvSpPr>
        <p:spPr>
          <a:xfrm>
            <a:off x="1000100" y="3269221"/>
            <a:ext cx="2643206"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dirty="0" smtClean="0">
                <a:solidFill>
                  <a:schemeClr val="tx1"/>
                </a:solidFill>
              </a:rPr>
              <a:t>Enabled = True</a:t>
            </a:r>
            <a:endParaRPr lang="en-US" sz="2000" dirty="0">
              <a:solidFill>
                <a:schemeClr val="tx1"/>
              </a:solidFill>
            </a:endParaRPr>
          </a:p>
        </p:txBody>
      </p:sp>
      <p:sp>
        <p:nvSpPr>
          <p:cNvPr id="9" name="TextBox 8"/>
          <p:cNvSpPr txBox="1"/>
          <p:nvPr/>
        </p:nvSpPr>
        <p:spPr>
          <a:xfrm>
            <a:off x="3857620" y="3269221"/>
            <a:ext cx="1428760" cy="1052369"/>
          </a:xfrm>
          <a:prstGeom prst="rect">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dirty="0">
                <a:solidFill>
                  <a:schemeClr val="tx1"/>
                </a:solidFill>
              </a:rPr>
              <a:t>Condition</a:t>
            </a:r>
          </a:p>
        </p:txBody>
      </p:sp>
      <p:sp>
        <p:nvSpPr>
          <p:cNvPr id="10" name="TextBox 9"/>
          <p:cNvSpPr txBox="1"/>
          <p:nvPr/>
        </p:nvSpPr>
        <p:spPr>
          <a:xfrm>
            <a:off x="1000100" y="2023744"/>
            <a:ext cx="2643206"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dirty="0">
                <a:solidFill>
                  <a:schemeClr val="tx1"/>
                </a:solidFill>
              </a:rPr>
              <a:t>Ensure Compliance</a:t>
            </a:r>
          </a:p>
        </p:txBody>
      </p:sp>
      <p:sp>
        <p:nvSpPr>
          <p:cNvPr id="11" name="TextBox 10"/>
          <p:cNvSpPr txBox="1"/>
          <p:nvPr/>
        </p:nvSpPr>
        <p:spPr>
          <a:xfrm>
            <a:off x="3857620" y="2023744"/>
            <a:ext cx="1428760" cy="1052369"/>
          </a:xfrm>
          <a:prstGeom prst="rect">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dirty="0">
                <a:solidFill>
                  <a:schemeClr val="tx1"/>
                </a:solidFill>
              </a:rPr>
              <a:t>Policy</a:t>
            </a:r>
          </a:p>
        </p:txBody>
      </p:sp>
      <p:sp>
        <p:nvSpPr>
          <p:cNvPr id="12" name="Rectangle 32"/>
          <p:cNvSpPr>
            <a:spLocks noChangeArrowheads="1"/>
          </p:cNvSpPr>
          <p:nvPr/>
        </p:nvSpPr>
        <p:spPr bwMode="auto">
          <a:xfrm>
            <a:off x="1000100" y="500042"/>
            <a:ext cx="3414420" cy="120032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defTabSz="912813" fontAlgn="base">
              <a:spcBef>
                <a:spcPct val="0"/>
              </a:spcBef>
              <a:spcAft>
                <a:spcPct val="0"/>
              </a:spcAft>
            </a:pPr>
            <a:r>
              <a:rPr lang="en-US" sz="2400" dirty="0" smtClean="0">
                <a:solidFill>
                  <a:schemeClr val="tx1"/>
                </a:solidFill>
                <a:latin typeface="Segoe"/>
              </a:rPr>
              <a:t>All SQL logins have password complexity rules enabled</a:t>
            </a:r>
            <a:endParaRPr lang="en-US" sz="2400" dirty="0">
              <a:solidFill>
                <a:schemeClr val="tx1"/>
              </a:solidFill>
              <a:latin typeface="Segoe"/>
            </a:endParaRPr>
          </a:p>
        </p:txBody>
      </p:sp>
      <p:sp>
        <p:nvSpPr>
          <p:cNvPr id="13" name="Rectangle 32"/>
          <p:cNvSpPr>
            <a:spLocks noChangeArrowheads="1"/>
          </p:cNvSpPr>
          <p:nvPr/>
        </p:nvSpPr>
        <p:spPr bwMode="auto">
          <a:xfrm>
            <a:off x="4714876" y="500042"/>
            <a:ext cx="3500462" cy="1197864"/>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nchor="ctr" anchorCtr="0">
            <a:noAutofit/>
          </a:bodyPr>
          <a:lstStyle/>
          <a:p>
            <a:pPr algn="ctr" defTabSz="912813" fontAlgn="base">
              <a:spcBef>
                <a:spcPct val="0"/>
              </a:spcBef>
              <a:spcAft>
                <a:spcPct val="0"/>
              </a:spcAft>
            </a:pPr>
            <a:r>
              <a:rPr lang="en-US" sz="2400" dirty="0" smtClean="0">
                <a:solidFill>
                  <a:schemeClr val="tx1"/>
                </a:solidFill>
                <a:latin typeface="Segoe"/>
              </a:rPr>
              <a:t>All databases must be backed up every day</a:t>
            </a:r>
            <a:endParaRPr lang="en-US" sz="2400" dirty="0">
              <a:solidFill>
                <a:schemeClr val="tx1"/>
              </a:solidFill>
              <a:latin typeface="Segoe"/>
            </a:endParaRPr>
          </a:p>
        </p:txBody>
      </p:sp>
      <p:sp>
        <p:nvSpPr>
          <p:cNvPr id="14" name="TextBox 13"/>
          <p:cNvSpPr txBox="1"/>
          <p:nvPr/>
        </p:nvSpPr>
        <p:spPr>
          <a:xfrm>
            <a:off x="5500694" y="3269221"/>
            <a:ext cx="2714644"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dirty="0" err="1" smtClean="0">
                <a:solidFill>
                  <a:schemeClr val="tx1"/>
                </a:solidFill>
              </a:rPr>
              <a:t>LastBackupDate</a:t>
            </a:r>
            <a:r>
              <a:rPr lang="en-US" dirty="0" smtClean="0">
                <a:solidFill>
                  <a:schemeClr val="tx1"/>
                </a:solidFill>
              </a:rPr>
              <a:t> &gt;= </a:t>
            </a:r>
            <a:br>
              <a:rPr lang="en-US" dirty="0" smtClean="0">
                <a:solidFill>
                  <a:schemeClr val="tx1"/>
                </a:solidFill>
              </a:rPr>
            </a:br>
            <a:r>
              <a:rPr lang="en-US" dirty="0" err="1" smtClean="0">
                <a:solidFill>
                  <a:schemeClr val="tx1"/>
                </a:solidFill>
              </a:rPr>
              <a:t>dateadd</a:t>
            </a:r>
            <a:r>
              <a:rPr lang="en-US" dirty="0" smtClean="0">
                <a:solidFill>
                  <a:schemeClr val="tx1"/>
                </a:solidFill>
              </a:rPr>
              <a:t>(‘day’, -1, </a:t>
            </a:r>
            <a:r>
              <a:rPr lang="en-US" dirty="0" err="1" smtClean="0">
                <a:solidFill>
                  <a:schemeClr val="tx1"/>
                </a:solidFill>
              </a:rPr>
              <a:t>getdate</a:t>
            </a:r>
            <a:r>
              <a:rPr lang="en-US" dirty="0" smtClean="0">
                <a:solidFill>
                  <a:schemeClr val="tx1"/>
                </a:solidFill>
              </a:rPr>
              <a:t>())</a:t>
            </a:r>
            <a:endParaRPr lang="en-US" dirty="0">
              <a:solidFill>
                <a:schemeClr val="tx1"/>
              </a:solidFill>
            </a:endParaRPr>
          </a:p>
        </p:txBody>
      </p:sp>
      <p:sp>
        <p:nvSpPr>
          <p:cNvPr id="15" name="TextBox 14"/>
          <p:cNvSpPr txBox="1"/>
          <p:nvPr/>
        </p:nvSpPr>
        <p:spPr>
          <a:xfrm>
            <a:off x="5500694" y="2023744"/>
            <a:ext cx="2714644"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dirty="0">
                <a:solidFill>
                  <a:schemeClr val="tx1"/>
                </a:solidFill>
              </a:rPr>
              <a:t>Ensure Compliance</a:t>
            </a:r>
          </a:p>
        </p:txBody>
      </p:sp>
      <p:sp>
        <p:nvSpPr>
          <p:cNvPr id="16" name="TextBox 15"/>
          <p:cNvSpPr txBox="1"/>
          <p:nvPr/>
        </p:nvSpPr>
        <p:spPr>
          <a:xfrm>
            <a:off x="3815862" y="4535027"/>
            <a:ext cx="1466721" cy="1052369"/>
          </a:xfrm>
          <a:prstGeom prst="rect">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dirty="0" smtClean="0">
                <a:solidFill>
                  <a:schemeClr val="tx1"/>
                </a:solidFill>
              </a:rPr>
              <a:t>Facet</a:t>
            </a:r>
            <a:endParaRPr lang="en-US" sz="2400" b="1" dirty="0">
              <a:solidFill>
                <a:schemeClr val="tx1"/>
              </a:solidFill>
            </a:endParaRPr>
          </a:p>
        </p:txBody>
      </p:sp>
      <p:sp>
        <p:nvSpPr>
          <p:cNvPr id="17" name="TextBox 16"/>
          <p:cNvSpPr txBox="1"/>
          <p:nvPr/>
        </p:nvSpPr>
        <p:spPr>
          <a:xfrm>
            <a:off x="5500694" y="4535027"/>
            <a:ext cx="2714644" cy="1052369"/>
          </a:xfrm>
          <a:prstGeom prst="rect">
            <a:avLst/>
          </a:prstGeom>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dirty="0" smtClean="0">
                <a:solidFill>
                  <a:schemeClr val="tx1"/>
                </a:solidFill>
              </a:rPr>
              <a:t>Database Maintenance</a:t>
            </a: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par>
                                <p:cTn id="14" presetID="9" presetClass="emph" presetSubtype="0" grpId="0" nodeType="withEffect">
                                  <p:stCondLst>
                                    <p:cond delay="0"/>
                                  </p:stCondLst>
                                  <p:childTnLst>
                                    <p:set>
                                      <p:cBhvr rctx="PPT">
                                        <p:cTn id="15" dur="indefinite"/>
                                        <p:tgtEl>
                                          <p:spTgt spid="12"/>
                                        </p:tgtEl>
                                        <p:attrNameLst>
                                          <p:attrName>style.opacity</p:attrName>
                                        </p:attrNameLst>
                                      </p:cBhvr>
                                      <p:to>
                                        <p:strVal val="0.5"/>
                                      </p:to>
                                    </p:set>
                                    <p:animEffect filter="image" prLst="opacity: 0.5">
                                      <p:cBhvr rctx="IE">
                                        <p:cTn id="16" dur="indefinite"/>
                                        <p:tgtEl>
                                          <p:spTgt spid="12"/>
                                        </p:tgtEl>
                                      </p:cBhvr>
                                    </p:animEffect>
                                  </p:childTnLst>
                                </p:cTn>
                              </p:par>
                              <p:par>
                                <p:cTn id="17" presetID="9" presetClass="emph" presetSubtype="0" grpId="0" nodeType="withEffect">
                                  <p:stCondLst>
                                    <p:cond delay="0"/>
                                  </p:stCondLst>
                                  <p:childTnLst>
                                    <p:set>
                                      <p:cBhvr rctx="PPT">
                                        <p:cTn id="18" dur="indefinite"/>
                                        <p:tgtEl>
                                          <p:spTgt spid="13"/>
                                        </p:tgtEl>
                                        <p:attrNameLst>
                                          <p:attrName>style.opacity</p:attrName>
                                        </p:attrNameLst>
                                      </p:cBhvr>
                                      <p:to>
                                        <p:strVal val="0.5"/>
                                      </p:to>
                                    </p:set>
                                    <p:animEffect filter="image" prLst="opacity: 0.5">
                                      <p:cBhvr rctx="IE">
                                        <p:cTn id="19" dur="indefinite"/>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childTnLst>
                                </p:cTn>
                              </p:par>
                              <p:par>
                                <p:cTn id="39" presetID="10"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SQL Server Policy-Based Management</a:t>
            </a:r>
          </a:p>
        </p:txBody>
      </p:sp>
      <p:sp>
        <p:nvSpPr>
          <p:cNvPr id="3" name="Slide Number Placeholder 2"/>
          <p:cNvSpPr>
            <a:spLocks noGrp="1"/>
          </p:cNvSpPr>
          <p:nvPr>
            <p:ph type="sldNum" sz="quarter" idx="12"/>
          </p:nvPr>
        </p:nvSpPr>
        <p:spPr/>
        <p:txBody>
          <a:bodyPr/>
          <a:lstStyle/>
          <a:p>
            <a:fld id="{7BC11036-B8EB-4BFA-ADBF-D81FC3F50934}" type="slidenum">
              <a:rPr lang="en-GB" smtClean="0"/>
              <a:pPr/>
              <a:t>4</a:t>
            </a:fld>
            <a:endParaRPr lang="en-GB"/>
          </a:p>
        </p:txBody>
      </p:sp>
      <p:sp>
        <p:nvSpPr>
          <p:cNvPr id="4" name="Text Placeholder 3"/>
          <p:cNvSpPr>
            <a:spLocks noGrp="1"/>
          </p:cNvSpPr>
          <p:nvPr>
            <p:ph type="body" sz="quarter" idx="13"/>
          </p:nvPr>
        </p:nvSpPr>
        <p:spPr/>
        <p:txBody>
          <a:bodyPr/>
          <a:lstStyle/>
          <a:p>
            <a:r>
              <a:rPr lang="en-GB" dirty="0" smtClean="0"/>
              <a:t>Policy Evaluation Modes</a:t>
            </a:r>
          </a:p>
          <a:p>
            <a:endParaRPr lang="en-GB" dirty="0" smtClean="0"/>
          </a:p>
          <a:p>
            <a:endParaRPr lang="en-GB" dirty="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p:cBhvr>
                                        <p:cTn id="6" dur="500" fill="hold"/>
                                        <p:tgtEl>
                                          <p:spTgt spid="6">
                                            <p:graphicEl>
                                              <a:dgm id="{2AA4F23C-AD59-46B9-AB65-91BEB0B44868}"/>
                                            </p:graphicEl>
                                          </p:spTgt>
                                        </p:tgtEl>
                                        <p:attrNameLst>
                                          <p:attrName>fillcolor</p:attrName>
                                        </p:attrNameLst>
                                      </p:cBhvr>
                                      <p:to>
                                        <a:schemeClr val="hlink"/>
                                      </p:to>
                                    </p:animClr>
                                    <p:set>
                                      <p:cBhvr>
                                        <p:cTn id="7" dur="500" fill="hold"/>
                                        <p:tgtEl>
                                          <p:spTgt spid="6">
                                            <p:graphicEl>
                                              <a:dgm id="{2AA4F23C-AD59-46B9-AB65-91BEB0B44868}"/>
                                            </p:graphicEl>
                                          </p:spTgt>
                                        </p:tgtEl>
                                        <p:attrNameLst>
                                          <p:attrName>fill.type</p:attrName>
                                        </p:attrNameLst>
                                      </p:cBhvr>
                                      <p:to>
                                        <p:strVal val="solid"/>
                                      </p:to>
                                    </p:set>
                                    <p:set>
                                      <p:cBhvr>
                                        <p:cTn id="8" dur="500" fill="hold"/>
                                        <p:tgtEl>
                                          <p:spTgt spid="6">
                                            <p:graphicEl>
                                              <a:dgm id="{2AA4F23C-AD59-46B9-AB65-91BEB0B44868}"/>
                                            </p:graphicEl>
                                          </p:spTgt>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grpId="0" nodeType="clickEffect">
                                  <p:stCondLst>
                                    <p:cond delay="0"/>
                                  </p:stCondLst>
                                  <p:childTnLst>
                                    <p:animClr clrSpc="rgb">
                                      <p:cBhvr>
                                        <p:cTn id="12" dur="500" fill="hold"/>
                                        <p:tgtEl>
                                          <p:spTgt spid="6">
                                            <p:graphicEl>
                                              <a:dgm id="{B587A8F7-F531-4325-AF62-F07523423D5E}"/>
                                            </p:graphicEl>
                                          </p:spTgt>
                                        </p:tgtEl>
                                        <p:attrNameLst>
                                          <p:attrName>fillcolor</p:attrName>
                                        </p:attrNameLst>
                                      </p:cBhvr>
                                      <p:to>
                                        <a:schemeClr val="hlink"/>
                                      </p:to>
                                    </p:animClr>
                                    <p:set>
                                      <p:cBhvr>
                                        <p:cTn id="13" dur="500" fill="hold"/>
                                        <p:tgtEl>
                                          <p:spTgt spid="6">
                                            <p:graphicEl>
                                              <a:dgm id="{B587A8F7-F531-4325-AF62-F07523423D5E}"/>
                                            </p:graphicEl>
                                          </p:spTgt>
                                        </p:tgtEl>
                                        <p:attrNameLst>
                                          <p:attrName>fill.type</p:attrName>
                                        </p:attrNameLst>
                                      </p:cBhvr>
                                      <p:to>
                                        <p:strVal val="solid"/>
                                      </p:to>
                                    </p:set>
                                    <p:set>
                                      <p:cBhvr>
                                        <p:cTn id="14" dur="500" fill="hold"/>
                                        <p:tgtEl>
                                          <p:spTgt spid="6">
                                            <p:graphicEl>
                                              <a:dgm id="{B587A8F7-F531-4325-AF62-F07523423D5E}"/>
                                            </p:graphicEl>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grpId="0" nodeType="clickEffect">
                                  <p:stCondLst>
                                    <p:cond delay="0"/>
                                  </p:stCondLst>
                                  <p:childTnLst>
                                    <p:animClr clrSpc="rgb">
                                      <p:cBhvr>
                                        <p:cTn id="18" dur="500" fill="hold"/>
                                        <p:tgtEl>
                                          <p:spTgt spid="6">
                                            <p:graphicEl>
                                              <a:dgm id="{2E6557E1-6525-4207-AEA7-4A7C8D506F28}"/>
                                            </p:graphicEl>
                                          </p:spTgt>
                                        </p:tgtEl>
                                        <p:attrNameLst>
                                          <p:attrName>fillcolor</p:attrName>
                                        </p:attrNameLst>
                                      </p:cBhvr>
                                      <p:to>
                                        <a:schemeClr val="hlink"/>
                                      </p:to>
                                    </p:animClr>
                                    <p:set>
                                      <p:cBhvr>
                                        <p:cTn id="19" dur="500" fill="hold"/>
                                        <p:tgtEl>
                                          <p:spTgt spid="6">
                                            <p:graphicEl>
                                              <a:dgm id="{2E6557E1-6525-4207-AEA7-4A7C8D506F28}"/>
                                            </p:graphicEl>
                                          </p:spTgt>
                                        </p:tgtEl>
                                        <p:attrNameLst>
                                          <p:attrName>fill.type</p:attrName>
                                        </p:attrNameLst>
                                      </p:cBhvr>
                                      <p:to>
                                        <p:strVal val="solid"/>
                                      </p:to>
                                    </p:set>
                                    <p:set>
                                      <p:cBhvr>
                                        <p:cTn id="20" dur="500" fill="hold"/>
                                        <p:tgtEl>
                                          <p:spTgt spid="6">
                                            <p:graphicEl>
                                              <a:dgm id="{2E6557E1-6525-4207-AEA7-4A7C8D506F28}"/>
                                            </p:graphicEl>
                                          </p:spTgt>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grpId="0" nodeType="clickEffect">
                                  <p:stCondLst>
                                    <p:cond delay="0"/>
                                  </p:stCondLst>
                                  <p:childTnLst>
                                    <p:animClr clrSpc="rgb">
                                      <p:cBhvr>
                                        <p:cTn id="24" dur="500" fill="hold"/>
                                        <p:tgtEl>
                                          <p:spTgt spid="6">
                                            <p:graphicEl>
                                              <a:dgm id="{2F3DF6DF-A255-4AC6-A1AC-2EF9213978C4}"/>
                                            </p:graphicEl>
                                          </p:spTgt>
                                        </p:tgtEl>
                                        <p:attrNameLst>
                                          <p:attrName>fillcolor</p:attrName>
                                        </p:attrNameLst>
                                      </p:cBhvr>
                                      <p:to>
                                        <a:schemeClr val="hlink"/>
                                      </p:to>
                                    </p:animClr>
                                    <p:set>
                                      <p:cBhvr>
                                        <p:cTn id="25" dur="500" fill="hold"/>
                                        <p:tgtEl>
                                          <p:spTgt spid="6">
                                            <p:graphicEl>
                                              <a:dgm id="{2F3DF6DF-A255-4AC6-A1AC-2EF9213978C4}"/>
                                            </p:graphicEl>
                                          </p:spTgt>
                                        </p:tgtEl>
                                        <p:attrNameLst>
                                          <p:attrName>fill.type</p:attrName>
                                        </p:attrNameLst>
                                      </p:cBhvr>
                                      <p:to>
                                        <p:strVal val="solid"/>
                                      </p:to>
                                    </p:set>
                                    <p:set>
                                      <p:cBhvr>
                                        <p:cTn id="26" dur="500" fill="hold"/>
                                        <p:tgtEl>
                                          <p:spTgt spid="6">
                                            <p:graphicEl>
                                              <a:dgm id="{2F3DF6DF-A255-4AC6-A1AC-2EF9213978C4}"/>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rev="1"/>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SQL Server Policy-Based Management</a:t>
            </a:r>
          </a:p>
        </p:txBody>
      </p:sp>
      <p:sp>
        <p:nvSpPr>
          <p:cNvPr id="3" name="Slide Number Placeholder 2"/>
          <p:cNvSpPr>
            <a:spLocks noGrp="1"/>
          </p:cNvSpPr>
          <p:nvPr>
            <p:ph type="sldNum" sz="quarter" idx="12"/>
          </p:nvPr>
        </p:nvSpPr>
        <p:spPr/>
        <p:txBody>
          <a:bodyPr/>
          <a:lstStyle/>
          <a:p>
            <a:fld id="{7BC11036-B8EB-4BFA-ADBF-D81FC3F50934}" type="slidenum">
              <a:rPr lang="en-GB" smtClean="0"/>
              <a:pPr/>
              <a:t>5</a:t>
            </a:fld>
            <a:endParaRPr lang="en-GB"/>
          </a:p>
        </p:txBody>
      </p:sp>
      <p:sp>
        <p:nvSpPr>
          <p:cNvPr id="4" name="Text Placeholder 3"/>
          <p:cNvSpPr>
            <a:spLocks noGrp="1"/>
          </p:cNvSpPr>
          <p:nvPr>
            <p:ph type="body" sz="quarter" idx="13"/>
          </p:nvPr>
        </p:nvSpPr>
        <p:spPr/>
        <p:txBody>
          <a:bodyPr/>
          <a:lstStyle/>
          <a:p>
            <a:endParaRPr lang="en-GB" dirty="0"/>
          </a:p>
        </p:txBody>
      </p:sp>
      <p:pic>
        <p:nvPicPr>
          <p:cNvPr id="5" name="Picture 4"/>
          <p:cNvPicPr>
            <a:picLocks noChangeAspect="1" noChangeArrowheads="1"/>
          </p:cNvPicPr>
          <p:nvPr/>
        </p:nvPicPr>
        <p:blipFill>
          <a:blip r:embed="rId3" cstate="print"/>
          <a:srcRect/>
          <a:stretch>
            <a:fillRect/>
          </a:stretch>
        </p:blipFill>
        <p:spPr bwMode="auto">
          <a:xfrm>
            <a:off x="1000101" y="571481"/>
            <a:ext cx="6072229" cy="4553924"/>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2643174" y="1729130"/>
            <a:ext cx="5529697" cy="38753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SQL Server Policy-Based Management</a:t>
            </a:r>
          </a:p>
        </p:txBody>
      </p:sp>
      <p:sp>
        <p:nvSpPr>
          <p:cNvPr id="3" name="Slide Number Placeholder 2"/>
          <p:cNvSpPr>
            <a:spLocks noGrp="1"/>
          </p:cNvSpPr>
          <p:nvPr>
            <p:ph type="sldNum" sz="quarter" idx="12"/>
          </p:nvPr>
        </p:nvSpPr>
        <p:spPr/>
        <p:txBody>
          <a:bodyPr/>
          <a:lstStyle/>
          <a:p>
            <a:fld id="{7BC11036-B8EB-4BFA-ADBF-D81FC3F50934}" type="slidenum">
              <a:rPr lang="en-GB" smtClean="0"/>
              <a:pPr/>
              <a:t>6</a:t>
            </a:fld>
            <a:endParaRPr lang="en-GB"/>
          </a:p>
        </p:txBody>
      </p:sp>
      <p:sp>
        <p:nvSpPr>
          <p:cNvPr id="4" name="Text Placeholder 3"/>
          <p:cNvSpPr>
            <a:spLocks noGrp="1"/>
          </p:cNvSpPr>
          <p:nvPr>
            <p:ph type="body" sz="quarter" idx="13"/>
          </p:nvPr>
        </p:nvSpPr>
        <p:spPr/>
        <p:txBody>
          <a:bodyPr/>
          <a:lstStyle/>
          <a:p>
            <a:r>
              <a:rPr lang="en-GB" dirty="0" smtClean="0"/>
              <a:t>Effect of Database Subscriptions</a:t>
            </a:r>
            <a:endParaRPr lang="en-GB" dirty="0"/>
          </a:p>
        </p:txBody>
      </p:sp>
      <p:sp>
        <p:nvSpPr>
          <p:cNvPr id="5" name="TextBox 4"/>
          <p:cNvSpPr txBox="1"/>
          <p:nvPr/>
        </p:nvSpPr>
        <p:spPr>
          <a:xfrm>
            <a:off x="6572264" y="4214818"/>
            <a:ext cx="2286016" cy="1200329"/>
          </a:xfrm>
          <a:prstGeom prst="rect">
            <a:avLst/>
          </a:prstGeom>
          <a:noFill/>
        </p:spPr>
        <p:txBody>
          <a:bodyPr wrap="square" rtlCol="0">
            <a:spAutoFit/>
          </a:bodyPr>
          <a:lstStyle/>
          <a:p>
            <a:r>
              <a:rPr lang="en-US" b="1" i="1" dirty="0" smtClean="0">
                <a:solidFill>
                  <a:srgbClr val="FF0000"/>
                </a:solidFill>
              </a:rPr>
              <a:t>NO</a:t>
            </a:r>
            <a:r>
              <a:rPr lang="en-US" b="1" dirty="0" smtClean="0">
                <a:solidFill>
                  <a:srgbClr val="FF0000"/>
                </a:solidFill>
              </a:rPr>
              <a:t> Security Category</a:t>
            </a:r>
          </a:p>
          <a:p>
            <a:r>
              <a:rPr lang="en-US" dirty="0" err="1" smtClean="0">
                <a:gradFill>
                  <a:gsLst>
                    <a:gs pos="0">
                      <a:schemeClr val="tx1"/>
                    </a:gs>
                    <a:gs pos="100000">
                      <a:schemeClr val="tx1"/>
                    </a:gs>
                  </a:gsLst>
                  <a:lin ang="5400000" scaled="0"/>
                </a:gradFill>
                <a:effectLst>
                  <a:outerShdw blurRad="38100" dist="38100" dir="2700000" algn="tl">
                    <a:srgbClr val="000000">
                      <a:alpha val="43137"/>
                    </a:srgbClr>
                  </a:outerShdw>
                </a:effectLst>
              </a:rPr>
              <a:t>AdventureWorks</a:t>
            </a:r>
            <a:endPar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endParaRPr>
          </a:p>
          <a:p>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Pubs</a:t>
            </a:r>
          </a:p>
          <a:p>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HRDB</a:t>
            </a:r>
          </a:p>
        </p:txBody>
      </p:sp>
      <p:sp>
        <p:nvSpPr>
          <p:cNvPr id="6" name="TextBox 5"/>
          <p:cNvSpPr txBox="1"/>
          <p:nvPr/>
        </p:nvSpPr>
        <p:spPr>
          <a:xfrm>
            <a:off x="6638900" y="1857364"/>
            <a:ext cx="2219380" cy="1477328"/>
          </a:xfrm>
          <a:prstGeom prst="rect">
            <a:avLst/>
          </a:prstGeom>
          <a:noFill/>
        </p:spPr>
        <p:txBody>
          <a:bodyPr wrap="square" rtlCol="0">
            <a:spAutoFit/>
          </a:bodyPr>
          <a:lstStyle/>
          <a:p>
            <a:r>
              <a:rPr lang="en-US" b="1" dirty="0" smtClean="0">
                <a:solidFill>
                  <a:srgbClr val="FF0000"/>
                </a:solidFill>
              </a:rPr>
              <a:t>Security Category</a:t>
            </a:r>
          </a:p>
          <a:p>
            <a:pPr>
              <a:tabLst>
                <a:tab pos="465138" algn="l"/>
              </a:tabLst>
            </a:pPr>
            <a:r>
              <a:rPr lang="en-US" dirty="0" err="1" smtClean="0">
                <a:gradFill>
                  <a:gsLst>
                    <a:gs pos="0">
                      <a:schemeClr val="tx1"/>
                    </a:gs>
                    <a:gs pos="100000">
                      <a:schemeClr val="tx1"/>
                    </a:gs>
                  </a:gsLst>
                  <a:lin ang="5400000" scaled="0"/>
                </a:gradFill>
                <a:effectLst>
                  <a:outerShdw blurRad="38100" dist="38100" dir="2700000" algn="tl">
                    <a:srgbClr val="000000">
                      <a:alpha val="43137"/>
                    </a:srgbClr>
                  </a:outerShdw>
                </a:effectLst>
              </a:rPr>
              <a:t>AdventureWorks</a:t>
            </a: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 </a:t>
            </a:r>
            <a:r>
              <a:rPr lang="en-US" b="1" i="1" dirty="0" smtClean="0">
                <a:gradFill>
                  <a:gsLst>
                    <a:gs pos="0">
                      <a:schemeClr val="tx1"/>
                    </a:gs>
                    <a:gs pos="100000">
                      <a:schemeClr val="tx1"/>
                    </a:gs>
                  </a:gsLst>
                  <a:lin ang="5400000" scaled="0"/>
                </a:gradFill>
                <a:effectLst>
                  <a:outerShdw blurRad="38100" dist="38100" dir="2700000" algn="tl">
                    <a:srgbClr val="000000">
                      <a:alpha val="43137"/>
                    </a:srgbClr>
                  </a:outerShdw>
                </a:effectLst>
              </a:rPr>
              <a:t>not</a:t>
            </a: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 subscribed</a:t>
            </a:r>
          </a:p>
          <a:p>
            <a:pPr>
              <a:tabLst>
                <a:tab pos="465138" algn="l"/>
              </a:tabLst>
            </a:pPr>
            <a:r>
              <a:rPr lang="en-US" dirty="0" err="1" smtClean="0">
                <a:gradFill>
                  <a:gsLst>
                    <a:gs pos="0">
                      <a:schemeClr val="tx1"/>
                    </a:gs>
                    <a:gs pos="100000">
                      <a:schemeClr val="tx1"/>
                    </a:gs>
                  </a:gsLst>
                  <a:lin ang="5400000" scaled="0"/>
                </a:gradFill>
                <a:effectLst>
                  <a:outerShdw blurRad="38100" dist="38100" dir="2700000" algn="tl">
                    <a:srgbClr val="000000">
                      <a:alpha val="43137"/>
                    </a:srgbClr>
                  </a:outerShdw>
                </a:effectLst>
              </a:rPr>
              <a:t>PayrollDB</a:t>
            </a: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 subscribed</a:t>
            </a:r>
          </a:p>
          <a:p>
            <a:pPr>
              <a:tabLst>
                <a:tab pos="465138" algn="l"/>
              </a:tabLst>
            </a:pP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(no pubs db)</a:t>
            </a:r>
          </a:p>
        </p:txBody>
      </p:sp>
      <p:sp>
        <p:nvSpPr>
          <p:cNvPr id="7" name="TextBox 6"/>
          <p:cNvSpPr txBox="1"/>
          <p:nvPr/>
        </p:nvSpPr>
        <p:spPr>
          <a:xfrm>
            <a:off x="1000100" y="3143248"/>
            <a:ext cx="2857520" cy="947772"/>
          </a:xfrm>
          <a:prstGeom prst="rect">
            <a:avLst/>
          </a:prstGeom>
          <a:noFill/>
        </p:spPr>
        <p:txBody>
          <a:bodyPr wrap="square" rtlCol="0">
            <a:spAutoFit/>
          </a:bodyPr>
          <a:lstStyle/>
          <a:p>
            <a:r>
              <a:rPr lang="en-US" b="1" dirty="0" smtClean="0">
                <a:solidFill>
                  <a:srgbClr val="FF0000"/>
                </a:solidFill>
              </a:rPr>
              <a:t>Security Category</a:t>
            </a:r>
          </a:p>
          <a:p>
            <a:pPr>
              <a:tabLst>
                <a:tab pos="465138" algn="l"/>
              </a:tabLst>
            </a:pPr>
            <a:r>
              <a:rPr lang="en-US" dirty="0" err="1" smtClean="0">
                <a:gradFill>
                  <a:gsLst>
                    <a:gs pos="0">
                      <a:schemeClr val="tx1"/>
                    </a:gs>
                    <a:gs pos="100000">
                      <a:schemeClr val="tx1"/>
                    </a:gs>
                  </a:gsLst>
                  <a:lin ang="5400000" scaled="0"/>
                </a:gradFill>
                <a:effectLst>
                  <a:outerShdw blurRad="38100" dist="38100" dir="2700000" algn="tl">
                    <a:srgbClr val="000000">
                      <a:alpha val="43137"/>
                    </a:srgbClr>
                  </a:outerShdw>
                </a:effectLst>
              </a:rPr>
              <a:t>AdventureWorks</a:t>
            </a: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 subscribed</a:t>
            </a:r>
          </a:p>
          <a:p>
            <a:pPr>
              <a:tabLst>
                <a:tab pos="465138" algn="l"/>
              </a:tabLst>
            </a:pPr>
            <a:r>
              <a:rPr lang="en-US" dirty="0" smtClean="0">
                <a:gradFill>
                  <a:gsLst>
                    <a:gs pos="0">
                      <a:schemeClr val="tx1"/>
                    </a:gs>
                    <a:gs pos="100000">
                      <a:schemeClr val="tx1"/>
                    </a:gs>
                  </a:gsLst>
                  <a:lin ang="5400000" scaled="0"/>
                </a:gradFill>
                <a:effectLst>
                  <a:outerShdw blurRad="38100" dist="38100" dir="2700000" algn="tl">
                    <a:srgbClr val="000000">
                      <a:alpha val="43137"/>
                    </a:srgbClr>
                  </a:outerShdw>
                </a:effectLst>
              </a:rPr>
              <a:t>pubs subscribed</a:t>
            </a:r>
          </a:p>
        </p:txBody>
      </p:sp>
      <p:sp>
        <p:nvSpPr>
          <p:cNvPr id="8" name="TextBox 7"/>
          <p:cNvSpPr txBox="1"/>
          <p:nvPr/>
        </p:nvSpPr>
        <p:spPr>
          <a:xfrm>
            <a:off x="6215074" y="3571876"/>
            <a:ext cx="1309686" cy="461665"/>
          </a:xfrm>
          <a:prstGeom prst="rect">
            <a:avLst/>
          </a:prstGeom>
          <a:noFill/>
        </p:spPr>
        <p:txBody>
          <a:bodyPr wrap="square" rtlCol="0">
            <a:spAutoFit/>
          </a:bodyPr>
          <a:lstStyle/>
          <a:p>
            <a:r>
              <a:rPr lang="en-US" sz="2400" dirty="0" smtClean="0">
                <a:gradFill>
                  <a:gsLst>
                    <a:gs pos="0">
                      <a:schemeClr val="tx1"/>
                    </a:gs>
                    <a:gs pos="100000">
                      <a:schemeClr val="tx1"/>
                    </a:gs>
                  </a:gsLst>
                  <a:lin ang="5400000" scaled="0"/>
                </a:gradFill>
                <a:effectLst>
                  <a:outerShdw blurRad="38100" dist="38100" dir="2700000" algn="tl">
                    <a:srgbClr val="000000">
                      <a:alpha val="43137"/>
                    </a:srgbClr>
                  </a:outerShdw>
                </a:effectLst>
              </a:rPr>
              <a:t>Target B</a:t>
            </a:r>
          </a:p>
        </p:txBody>
      </p:sp>
      <p:sp>
        <p:nvSpPr>
          <p:cNvPr id="9" name="TextBox 8"/>
          <p:cNvSpPr txBox="1"/>
          <p:nvPr/>
        </p:nvSpPr>
        <p:spPr>
          <a:xfrm>
            <a:off x="6215074" y="1357298"/>
            <a:ext cx="1285884" cy="457200"/>
          </a:xfrm>
          <a:prstGeom prst="rect">
            <a:avLst/>
          </a:prstGeom>
          <a:noFill/>
        </p:spPr>
        <p:txBody>
          <a:bodyPr wrap="square" rtlCol="0">
            <a:spAutoFit/>
          </a:bodyPr>
          <a:lstStyle/>
          <a:p>
            <a:r>
              <a:rPr lang="en-US" sz="2400" dirty="0" smtClean="0">
                <a:gradFill>
                  <a:gsLst>
                    <a:gs pos="0">
                      <a:schemeClr val="tx1"/>
                    </a:gs>
                    <a:gs pos="100000">
                      <a:schemeClr val="tx1"/>
                    </a:gs>
                  </a:gsLst>
                  <a:lin ang="5400000" scaled="0"/>
                </a:gradFill>
                <a:effectLst>
                  <a:outerShdw blurRad="38100" dist="38100" dir="2700000" algn="tl">
                    <a:srgbClr val="000000">
                      <a:alpha val="43137"/>
                    </a:srgbClr>
                  </a:outerShdw>
                </a:effectLst>
              </a:rPr>
              <a:t>Target A</a:t>
            </a:r>
          </a:p>
        </p:txBody>
      </p:sp>
      <p:grpSp>
        <p:nvGrpSpPr>
          <p:cNvPr id="10" name="Group 9"/>
          <p:cNvGrpSpPr/>
          <p:nvPr/>
        </p:nvGrpSpPr>
        <p:grpSpPr>
          <a:xfrm>
            <a:off x="1071538" y="1571612"/>
            <a:ext cx="1902543" cy="1494964"/>
            <a:chOff x="339214" y="1037304"/>
            <a:chExt cx="1902543" cy="1494964"/>
          </a:xfrm>
        </p:grpSpPr>
        <p:pic>
          <p:nvPicPr>
            <p:cNvPr id="11" name="Picture 14" descr="Server SQL database"/>
            <p:cNvPicPr>
              <a:picLocks noChangeAspect="1" noChangeArrowheads="1"/>
            </p:cNvPicPr>
            <p:nvPr/>
          </p:nvPicPr>
          <p:blipFill>
            <a:blip r:embed="rId3" cstate="print"/>
            <a:srcRect/>
            <a:stretch>
              <a:fillRect/>
            </a:stretch>
          </p:blipFill>
          <p:spPr bwMode="auto">
            <a:xfrm>
              <a:off x="1138080" y="1037304"/>
              <a:ext cx="762000" cy="1127452"/>
            </a:xfrm>
            <a:prstGeom prst="rect">
              <a:avLst/>
            </a:prstGeom>
            <a:noFill/>
            <a:ln w="9525">
              <a:noFill/>
              <a:miter lim="800000"/>
              <a:headEnd/>
              <a:tailEnd/>
            </a:ln>
          </p:spPr>
        </p:pic>
        <p:pic>
          <p:nvPicPr>
            <p:cNvPr id="12" name="Picture 2" descr="C:\SQL Server 2008\Logos\SQL Server 2008\SQL08_h_rgb.png"/>
            <p:cNvPicPr>
              <a:picLocks noChangeAspect="1" noChangeArrowheads="1"/>
            </p:cNvPicPr>
            <p:nvPr/>
          </p:nvPicPr>
          <p:blipFill>
            <a:blip r:embed="rId4" cstate="print"/>
            <a:srcRect/>
            <a:stretch>
              <a:fillRect/>
            </a:stretch>
          </p:blipFill>
          <p:spPr bwMode="auto">
            <a:xfrm>
              <a:off x="339214" y="2139508"/>
              <a:ext cx="1902543" cy="392760"/>
            </a:xfrm>
            <a:prstGeom prst="rect">
              <a:avLst/>
            </a:prstGeom>
            <a:noFill/>
          </p:spPr>
        </p:pic>
      </p:grpSp>
      <p:grpSp>
        <p:nvGrpSpPr>
          <p:cNvPr id="13" name="Group 12"/>
          <p:cNvGrpSpPr/>
          <p:nvPr/>
        </p:nvGrpSpPr>
        <p:grpSpPr>
          <a:xfrm>
            <a:off x="4714876" y="1571612"/>
            <a:ext cx="1902543" cy="1494964"/>
            <a:chOff x="339214" y="1037304"/>
            <a:chExt cx="1902543" cy="1494964"/>
          </a:xfrm>
        </p:grpSpPr>
        <p:pic>
          <p:nvPicPr>
            <p:cNvPr id="14" name="Picture 14" descr="Server SQL database"/>
            <p:cNvPicPr>
              <a:picLocks noChangeAspect="1" noChangeArrowheads="1"/>
            </p:cNvPicPr>
            <p:nvPr/>
          </p:nvPicPr>
          <p:blipFill>
            <a:blip r:embed="rId3" cstate="print"/>
            <a:srcRect/>
            <a:stretch>
              <a:fillRect/>
            </a:stretch>
          </p:blipFill>
          <p:spPr bwMode="auto">
            <a:xfrm>
              <a:off x="1138080" y="1037304"/>
              <a:ext cx="762000" cy="1127452"/>
            </a:xfrm>
            <a:prstGeom prst="rect">
              <a:avLst/>
            </a:prstGeom>
            <a:noFill/>
            <a:ln w="9525">
              <a:noFill/>
              <a:miter lim="800000"/>
              <a:headEnd/>
              <a:tailEnd/>
            </a:ln>
          </p:spPr>
        </p:pic>
        <p:pic>
          <p:nvPicPr>
            <p:cNvPr id="15" name="Picture 2" descr="C:\SQL Server 2008\Logos\SQL Server 2008\SQL08_h_rgb.png"/>
            <p:cNvPicPr>
              <a:picLocks noChangeAspect="1" noChangeArrowheads="1"/>
            </p:cNvPicPr>
            <p:nvPr/>
          </p:nvPicPr>
          <p:blipFill>
            <a:blip r:embed="rId4" cstate="print"/>
            <a:srcRect/>
            <a:stretch>
              <a:fillRect/>
            </a:stretch>
          </p:blipFill>
          <p:spPr bwMode="auto">
            <a:xfrm>
              <a:off x="339214" y="2139508"/>
              <a:ext cx="1902543" cy="392760"/>
            </a:xfrm>
            <a:prstGeom prst="rect">
              <a:avLst/>
            </a:prstGeom>
            <a:noFill/>
          </p:spPr>
        </p:pic>
      </p:grpSp>
      <p:grpSp>
        <p:nvGrpSpPr>
          <p:cNvPr id="16" name="Group 15"/>
          <p:cNvGrpSpPr/>
          <p:nvPr/>
        </p:nvGrpSpPr>
        <p:grpSpPr>
          <a:xfrm>
            <a:off x="4643438" y="3786190"/>
            <a:ext cx="1902543" cy="1494964"/>
            <a:chOff x="339214" y="1037304"/>
            <a:chExt cx="1902543" cy="1494964"/>
          </a:xfrm>
        </p:grpSpPr>
        <p:pic>
          <p:nvPicPr>
            <p:cNvPr id="17" name="Picture 14" descr="Server SQL database"/>
            <p:cNvPicPr>
              <a:picLocks noChangeAspect="1" noChangeArrowheads="1"/>
            </p:cNvPicPr>
            <p:nvPr/>
          </p:nvPicPr>
          <p:blipFill>
            <a:blip r:embed="rId3" cstate="print"/>
            <a:srcRect/>
            <a:stretch>
              <a:fillRect/>
            </a:stretch>
          </p:blipFill>
          <p:spPr bwMode="auto">
            <a:xfrm>
              <a:off x="1138080" y="1037304"/>
              <a:ext cx="762000" cy="1127452"/>
            </a:xfrm>
            <a:prstGeom prst="rect">
              <a:avLst/>
            </a:prstGeom>
            <a:noFill/>
            <a:ln w="9525">
              <a:noFill/>
              <a:miter lim="800000"/>
              <a:headEnd/>
              <a:tailEnd/>
            </a:ln>
          </p:spPr>
        </p:pic>
        <p:pic>
          <p:nvPicPr>
            <p:cNvPr id="18" name="Picture 2" descr="C:\SQL Server 2008\Logos\SQL Server 2008\SQL08_h_rgb.png"/>
            <p:cNvPicPr>
              <a:picLocks noChangeAspect="1" noChangeArrowheads="1"/>
            </p:cNvPicPr>
            <p:nvPr/>
          </p:nvPicPr>
          <p:blipFill>
            <a:blip r:embed="rId4" cstate="print"/>
            <a:srcRect/>
            <a:stretch>
              <a:fillRect/>
            </a:stretch>
          </p:blipFill>
          <p:spPr bwMode="auto">
            <a:xfrm>
              <a:off x="339214" y="2139508"/>
              <a:ext cx="1902543" cy="392760"/>
            </a:xfrm>
            <a:prstGeom prst="rect">
              <a:avLst/>
            </a:prstGeom>
            <a:noFill/>
          </p:spPr>
        </p:pic>
      </p:grpSp>
      <p:sp>
        <p:nvSpPr>
          <p:cNvPr id="19" name="TextBox 18"/>
          <p:cNvSpPr txBox="1"/>
          <p:nvPr/>
        </p:nvSpPr>
        <p:spPr>
          <a:xfrm>
            <a:off x="285720" y="4143380"/>
            <a:ext cx="4000528" cy="1754326"/>
          </a:xfrm>
          <a:prstGeom prst="rect">
            <a:avLst/>
          </a:prstGeom>
          <a:solidFill>
            <a:schemeClr val="accent1">
              <a:lumMod val="60000"/>
              <a:lumOff val="40000"/>
            </a:schemeClr>
          </a:solidFill>
        </p:spPr>
        <p:txBody>
          <a:bodyPr wrap="square" rtlCol="0">
            <a:spAutoFit/>
          </a:bodyPr>
          <a:lstStyle/>
          <a:p>
            <a:pPr indent="-276225">
              <a:buNone/>
            </a:pPr>
            <a:r>
              <a:rPr lang="en-US" sz="1400" b="1" dirty="0" smtClean="0"/>
              <a:t>RTM</a:t>
            </a:r>
          </a:p>
          <a:p>
            <a:pPr marL="403225" lvl="1"/>
            <a:r>
              <a:rPr lang="en-US" sz="1400" dirty="0" smtClean="0"/>
              <a:t>Target A: </a:t>
            </a:r>
            <a:r>
              <a:rPr lang="en-US" sz="1400" dirty="0" err="1" smtClean="0"/>
              <a:t>AdventureWorks</a:t>
            </a:r>
            <a:r>
              <a:rPr lang="en-US" sz="1400" dirty="0" smtClean="0"/>
              <a:t> evaluated</a:t>
            </a:r>
          </a:p>
          <a:p>
            <a:pPr marL="403225" lvl="1">
              <a:spcBef>
                <a:spcPts val="600"/>
              </a:spcBef>
            </a:pPr>
            <a:r>
              <a:rPr lang="en-US" sz="1400" dirty="0" smtClean="0"/>
              <a:t>Target B: </a:t>
            </a:r>
            <a:r>
              <a:rPr lang="en-US" sz="1400" dirty="0" err="1" smtClean="0"/>
              <a:t>AdventureWorks</a:t>
            </a:r>
            <a:r>
              <a:rPr lang="en-US" sz="1400" dirty="0" smtClean="0"/>
              <a:t> and pubs evaluated</a:t>
            </a:r>
          </a:p>
          <a:p>
            <a:pPr indent="-276225">
              <a:buNone/>
            </a:pPr>
            <a:endParaRPr lang="en-US" sz="1400" b="1" dirty="0" smtClean="0"/>
          </a:p>
          <a:p>
            <a:pPr indent="-276225">
              <a:buNone/>
            </a:pPr>
            <a:r>
              <a:rPr lang="en-US" sz="1400" b="1" dirty="0" smtClean="0"/>
              <a:t>SP1 (+CU3)</a:t>
            </a:r>
            <a:r>
              <a:rPr lang="en-US" sz="1400" dirty="0" smtClean="0"/>
              <a:t>	</a:t>
            </a:r>
          </a:p>
          <a:p>
            <a:pPr marL="403225" lvl="1"/>
            <a:r>
              <a:rPr lang="en-US" sz="1400" dirty="0" smtClean="0"/>
              <a:t>Target A: </a:t>
            </a:r>
            <a:r>
              <a:rPr lang="en-US" sz="1400" dirty="0" err="1" smtClean="0"/>
              <a:t>PayrollDB</a:t>
            </a:r>
            <a:r>
              <a:rPr lang="en-US" sz="1400" dirty="0" smtClean="0"/>
              <a:t> evaluated</a:t>
            </a:r>
          </a:p>
          <a:p>
            <a:pPr marL="403225" lvl="1">
              <a:spcBef>
                <a:spcPts val="600"/>
              </a:spcBef>
            </a:pPr>
            <a:r>
              <a:rPr lang="en-US" sz="1400" dirty="0" smtClean="0"/>
              <a:t>Target B: All databases checked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Central Management Servers</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7</a:t>
            </a:fld>
            <a:endParaRPr lang="en-GB"/>
          </a:p>
        </p:txBody>
      </p:sp>
      <p:sp>
        <p:nvSpPr>
          <p:cNvPr id="4" name="Text Placeholder 3"/>
          <p:cNvSpPr>
            <a:spLocks noGrp="1"/>
          </p:cNvSpPr>
          <p:nvPr>
            <p:ph type="body" sz="quarter" idx="13"/>
          </p:nvPr>
        </p:nvSpPr>
        <p:spPr/>
        <p:txBody>
          <a:bodyPr>
            <a:normAutofit/>
          </a:bodyPr>
          <a:lstStyle/>
          <a:p>
            <a:r>
              <a:rPr lang="en-GB" dirty="0" smtClean="0"/>
              <a:t>Central Management Server</a:t>
            </a:r>
          </a:p>
          <a:p>
            <a:endParaRPr lang="en-GB" dirty="0" smtClean="0"/>
          </a:p>
          <a:p>
            <a:pPr lvl="1"/>
            <a:r>
              <a:rPr lang="en-GB" dirty="0" smtClean="0"/>
              <a:t>extends Registered Server concept in SSMS</a:t>
            </a:r>
          </a:p>
          <a:p>
            <a:pPr lvl="1"/>
            <a:r>
              <a:rPr lang="en-GB" dirty="0" smtClean="0"/>
              <a:t>shared registrations for every user that connects to the same CMS</a:t>
            </a:r>
          </a:p>
          <a:p>
            <a:pPr lvl="1"/>
            <a:r>
              <a:rPr lang="en-GB" dirty="0" smtClean="0"/>
              <a:t>only works for instances in the same or a trusted domains</a:t>
            </a:r>
          </a:p>
          <a:p>
            <a:pPr lvl="1"/>
            <a:r>
              <a:rPr lang="en-GB" dirty="0" smtClean="0"/>
              <a:t>can register the same instance in multiple groups</a:t>
            </a:r>
          </a:p>
          <a:p>
            <a:pPr lvl="1"/>
            <a:r>
              <a:rPr lang="en-GB" dirty="0" smtClean="0"/>
              <a:t>registered servers stored in </a:t>
            </a:r>
            <a:r>
              <a:rPr lang="en-GB" dirty="0" err="1" smtClean="0"/>
              <a:t>msdb</a:t>
            </a:r>
            <a:r>
              <a:rPr lang="en-GB" dirty="0" smtClean="0"/>
              <a:t> in :</a:t>
            </a:r>
          </a:p>
          <a:p>
            <a:pPr lvl="3">
              <a:buNone/>
            </a:pPr>
            <a:r>
              <a:rPr lang="en-GB" sz="1800" dirty="0" err="1" smtClean="0"/>
              <a:t>dbo.sysmanagement_shared_server_groups_internal</a:t>
            </a:r>
            <a:endParaRPr lang="en-GB" sz="1800" dirty="0" smtClean="0"/>
          </a:p>
          <a:p>
            <a:pPr lvl="3">
              <a:buNone/>
            </a:pPr>
            <a:r>
              <a:rPr lang="en-GB" sz="1800" dirty="0" err="1" smtClean="0"/>
              <a:t>dbo.sysmanagement_shared_registered_servers_internal</a:t>
            </a:r>
            <a:endParaRPr lang="en-GB" sz="1800" dirty="0" smtClean="0"/>
          </a:p>
          <a:p>
            <a:pPr lvl="2"/>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6" end="6"/>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 calcmode="lin" valueType="num">
                                      <p:cBhvr>
                                        <p:cTn id="40"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4">
                                            <p:txEl>
                                              <p:pRg st="7" end="7"/>
                                            </p:txEl>
                                          </p:spTgt>
                                        </p:tgtEl>
                                      </p:cBhvr>
                                    </p:animEffect>
                                  </p:childTnLst>
                                </p:cTn>
                              </p:par>
                              <p:par>
                                <p:cTn id="43" presetID="55" presetClass="entr" presetSubtype="0"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p:cTn id="45"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46"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47"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GB" dirty="0" smtClean="0"/>
              <a:t>Policies and Central Management Servers</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8</a:t>
            </a:fld>
            <a:endParaRPr lang="en-GB"/>
          </a:p>
        </p:txBody>
      </p:sp>
      <p:sp>
        <p:nvSpPr>
          <p:cNvPr id="4" name="Text Placeholder 3"/>
          <p:cNvSpPr>
            <a:spLocks noGrp="1"/>
          </p:cNvSpPr>
          <p:nvPr>
            <p:ph type="body" sz="quarter" idx="13"/>
          </p:nvPr>
        </p:nvSpPr>
        <p:spPr/>
        <p:txBody>
          <a:bodyPr anchor="ctr"/>
          <a:lstStyle/>
          <a:p>
            <a:pPr algn="ctr"/>
            <a:r>
              <a:rPr lang="en-GB" sz="8000" dirty="0" smtClean="0"/>
              <a:t>DEMO</a:t>
            </a:r>
            <a:endParaRPr lang="en-GB" sz="8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Windows </a:t>
            </a:r>
            <a:r>
              <a:rPr lang="en-GB" dirty="0" err="1" smtClean="0"/>
              <a:t>PowerShell</a:t>
            </a:r>
            <a:endParaRPr lang="en-GB" dirty="0"/>
          </a:p>
        </p:txBody>
      </p:sp>
      <p:sp>
        <p:nvSpPr>
          <p:cNvPr id="3" name="Slide Number Placeholder 2"/>
          <p:cNvSpPr>
            <a:spLocks noGrp="1"/>
          </p:cNvSpPr>
          <p:nvPr>
            <p:ph type="sldNum" sz="quarter" idx="12"/>
          </p:nvPr>
        </p:nvSpPr>
        <p:spPr/>
        <p:txBody>
          <a:bodyPr/>
          <a:lstStyle/>
          <a:p>
            <a:fld id="{7BC11036-B8EB-4BFA-ADBF-D81FC3F50934}" type="slidenum">
              <a:rPr lang="en-GB" smtClean="0"/>
              <a:pPr/>
              <a:t>9</a:t>
            </a:fld>
            <a:endParaRPr lang="en-GB"/>
          </a:p>
        </p:txBody>
      </p:sp>
      <p:sp>
        <p:nvSpPr>
          <p:cNvPr id="4" name="Text Placeholder 3"/>
          <p:cNvSpPr>
            <a:spLocks noGrp="1"/>
          </p:cNvSpPr>
          <p:nvPr>
            <p:ph type="body" sz="quarter" idx="13"/>
          </p:nvPr>
        </p:nvSpPr>
        <p:spPr/>
        <p:txBody>
          <a:bodyPr/>
          <a:lstStyle/>
          <a:p>
            <a:endParaRPr lang="en-GB" dirty="0"/>
          </a:p>
        </p:txBody>
      </p:sp>
      <p:pic>
        <p:nvPicPr>
          <p:cNvPr id="1029" name="Picture 5"/>
          <p:cNvPicPr>
            <a:picLocks noChangeAspect="1" noChangeArrowheads="1"/>
          </p:cNvPicPr>
          <p:nvPr/>
        </p:nvPicPr>
        <p:blipFill>
          <a:blip r:embed="rId3" cstate="print"/>
          <a:srcRect/>
          <a:stretch>
            <a:fillRect/>
          </a:stretch>
        </p:blipFill>
        <p:spPr bwMode="auto">
          <a:xfrm>
            <a:off x="642910" y="1285860"/>
            <a:ext cx="7752481"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51386</TotalTime>
  <Words>1365</Words>
  <Application>Microsoft Office PowerPoint</Application>
  <PresentationFormat>On-screen Show (4:3)</PresentationFormat>
  <Paragraphs>160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Introduction to the power of policies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Right Join Consultants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Cairney</dc:creator>
  <cp:lastModifiedBy>Martin Cairney</cp:lastModifiedBy>
  <cp:revision>1772</cp:revision>
  <dcterms:created xsi:type="dcterms:W3CDTF">2009-06-19T16:01:12Z</dcterms:created>
  <dcterms:modified xsi:type="dcterms:W3CDTF">2011-02-06T23:38:03Z</dcterms:modified>
</cp:coreProperties>
</file>